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8"/>
  </p:notesMasterIdLst>
  <p:handoutMasterIdLst>
    <p:handoutMasterId r:id="rId49"/>
  </p:handoutMasterIdLst>
  <p:sldIdLst>
    <p:sldId id="256" r:id="rId5"/>
    <p:sldId id="337" r:id="rId6"/>
    <p:sldId id="324" r:id="rId7"/>
    <p:sldId id="323" r:id="rId8"/>
    <p:sldId id="356" r:id="rId9"/>
    <p:sldId id="359" r:id="rId10"/>
    <p:sldId id="300" r:id="rId11"/>
    <p:sldId id="339" r:id="rId12"/>
    <p:sldId id="357" r:id="rId13"/>
    <p:sldId id="362" r:id="rId14"/>
    <p:sldId id="314" r:id="rId15"/>
    <p:sldId id="360" r:id="rId16"/>
    <p:sldId id="310" r:id="rId17"/>
    <p:sldId id="318" r:id="rId18"/>
    <p:sldId id="325" r:id="rId19"/>
    <p:sldId id="309" r:id="rId20"/>
    <p:sldId id="342" r:id="rId21"/>
    <p:sldId id="305" r:id="rId22"/>
    <p:sldId id="320" r:id="rId23"/>
    <p:sldId id="326" r:id="rId24"/>
    <p:sldId id="327" r:id="rId25"/>
    <p:sldId id="335" r:id="rId26"/>
    <p:sldId id="345" r:id="rId27"/>
    <p:sldId id="321" r:id="rId28"/>
    <p:sldId id="334" r:id="rId29"/>
    <p:sldId id="316" r:id="rId30"/>
    <p:sldId id="361" r:id="rId31"/>
    <p:sldId id="330" r:id="rId32"/>
    <p:sldId id="282" r:id="rId33"/>
    <p:sldId id="328" r:id="rId34"/>
    <p:sldId id="307" r:id="rId35"/>
    <p:sldId id="351" r:id="rId36"/>
    <p:sldId id="353" r:id="rId37"/>
    <p:sldId id="354" r:id="rId38"/>
    <p:sldId id="329" r:id="rId39"/>
    <p:sldId id="358" r:id="rId40"/>
    <p:sldId id="332" r:id="rId41"/>
    <p:sldId id="275" r:id="rId42"/>
    <p:sldId id="331" r:id="rId43"/>
    <p:sldId id="333" r:id="rId44"/>
    <p:sldId id="336" r:id="rId45"/>
    <p:sldId id="355" r:id="rId46"/>
    <p:sldId id="27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588" autoAdjust="0"/>
  </p:normalViewPr>
  <p:slideViewPr>
    <p:cSldViewPr snapToGrid="0">
      <p:cViewPr varScale="1">
        <p:scale>
          <a:sx n="75" d="100"/>
          <a:sy n="75" d="100"/>
        </p:scale>
        <p:origin x="974" y="43"/>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12/12/2023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12/12/2023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20</a:t>
            </a:fld>
            <a:endParaRPr lang="en-US" dirty="0"/>
          </a:p>
        </p:txBody>
      </p:sp>
    </p:spTree>
    <p:extLst>
      <p:ext uri="{BB962C8B-B14F-4D97-AF65-F5344CB8AC3E}">
        <p14:creationId xmlns:p14="http://schemas.microsoft.com/office/powerpoint/2010/main" val="1063391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21</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Think of shipping containers on a boat.</a:t>
            </a:r>
          </a:p>
          <a:p>
            <a:pPr algn="l"/>
            <a:r>
              <a:rPr lang="en-US" sz="1200" dirty="0"/>
              <a:t>A shipping container is like a Docker container.</a:t>
            </a:r>
          </a:p>
          <a:p>
            <a:pPr algn="l"/>
            <a:r>
              <a:rPr lang="en-US" sz="1200" dirty="0"/>
              <a:t>A port is a facility that will load/unload, manage, move, inventory, and handle shipping and movement logistics. This is Kubernetes.</a:t>
            </a:r>
          </a:p>
          <a:p>
            <a:pPr algn="l"/>
            <a:r>
              <a:rPr lang="en-US" sz="1200" dirty="0"/>
              <a:t>Containers are horses and Kubernetes is the Ranch managing those horses.</a:t>
            </a:r>
          </a:p>
          <a:p>
            <a:pPr algn="l"/>
            <a:r>
              <a:rPr lang="en-US" sz="1200" dirty="0"/>
              <a:t>You decide how many horses in the ranch and the Ranch Manager will make sure to keep that many</a:t>
            </a:r>
          </a:p>
          <a:p>
            <a:pPr algn="l"/>
            <a:r>
              <a:rPr lang="en-US" sz="1200" dirty="0"/>
              <a:t>horses there at all times. They can also bring other horses from other ranches if one dies to make sure they always have exact amount of horses you specified</a:t>
            </a:r>
          </a:p>
          <a:p>
            <a:pPr algn="l"/>
            <a:endParaRPr lang="en-US" sz="1200" dirty="0"/>
          </a:p>
          <a:p>
            <a:pPr algn="l"/>
            <a:r>
              <a:rPr lang="en-US" sz="1200" dirty="0"/>
              <a:t>Kubernetes automates a lot of the cloud set and forget stuff. How do you have redundancy’s. Tell </a:t>
            </a:r>
            <a:r>
              <a:rPr lang="en-US" sz="1200" dirty="0" err="1"/>
              <a:t>kubernetes</a:t>
            </a:r>
            <a:r>
              <a:rPr lang="en-US" sz="1200" dirty="0"/>
              <a:t> I want 3 of these boom you have three. What’s underneath? Maybe docker. Instead of you doing the scripting </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36</a:t>
            </a:fld>
            <a:endParaRPr lang="en-US" dirty="0"/>
          </a:p>
        </p:txBody>
      </p:sp>
    </p:spTree>
    <p:extLst>
      <p:ext uri="{BB962C8B-B14F-4D97-AF65-F5344CB8AC3E}">
        <p14:creationId xmlns:p14="http://schemas.microsoft.com/office/powerpoint/2010/main" val="2236859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aleway" pitchFamily="2" charset="0"/>
              </a:rPr>
              <a:t>fabricate images and videos to the point where you won’t be able to tell what’s real and what’s not.</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38</a:t>
            </a:fld>
            <a:endParaRPr lang="en-US" dirty="0"/>
          </a:p>
        </p:txBody>
      </p:sp>
    </p:spTree>
    <p:extLst>
      <p:ext uri="{BB962C8B-B14F-4D97-AF65-F5344CB8AC3E}">
        <p14:creationId xmlns:p14="http://schemas.microsoft.com/office/powerpoint/2010/main" val="1924499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bfb9d2ae0d_0_3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5" name="Google Shape;285;gbfb9d2ae0d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A1120"/>
                </a:solidFill>
                <a:effectLst/>
                <a:latin typeface="Inter"/>
              </a:rPr>
              <a:t>When we perform a task, like learning for an exam, our level of attention varies:</a:t>
            </a:r>
          </a:p>
          <a:p>
            <a:pPr algn="l">
              <a:buFont typeface="+mj-lt"/>
              <a:buAutoNum type="arabicPeriod"/>
            </a:pPr>
            <a:r>
              <a:rPr lang="en-US" b="0" i="0" dirty="0">
                <a:solidFill>
                  <a:srgbClr val="0A1120"/>
                </a:solidFill>
                <a:effectLst/>
                <a:latin typeface="Inter"/>
              </a:rPr>
              <a:t>Zone of Primacy: our attention level is high (first 20 minutes)</a:t>
            </a:r>
          </a:p>
          <a:p>
            <a:pPr algn="l">
              <a:buFont typeface="+mj-lt"/>
              <a:buAutoNum type="arabicPeriod"/>
            </a:pPr>
            <a:r>
              <a:rPr lang="en-US" b="0" i="0" dirty="0">
                <a:solidFill>
                  <a:srgbClr val="0A1120"/>
                </a:solidFill>
                <a:effectLst/>
                <a:latin typeface="Inter"/>
              </a:rPr>
              <a:t>Zone of Huh: our attention level is low (unlimited)</a:t>
            </a:r>
          </a:p>
          <a:p>
            <a:pPr algn="l">
              <a:buFont typeface="+mj-lt"/>
              <a:buAutoNum type="arabicPeriod"/>
            </a:pPr>
            <a:r>
              <a:rPr lang="en-US" b="0" i="0" dirty="0">
                <a:solidFill>
                  <a:srgbClr val="0A1120"/>
                </a:solidFill>
                <a:effectLst/>
                <a:latin typeface="Inter"/>
              </a:rPr>
              <a:t>Zone of Recency: our attention level is high again (last 5 minutes)</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777021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proxima-nova"/>
              </a:rPr>
              <a:t>The part of the brain that processes visual information (the visual cortex) is much larger than the part of the brain responsible for reading words (the </a:t>
            </a:r>
            <a:r>
              <a:rPr lang="en-US" b="0" i="0" dirty="0" err="1">
                <a:solidFill>
                  <a:srgbClr val="333333"/>
                </a:solidFill>
                <a:effectLst/>
                <a:latin typeface="proxima-nova"/>
              </a:rPr>
              <a:t>broca</a:t>
            </a:r>
            <a:r>
              <a:rPr lang="en-US" b="0" i="0" dirty="0">
                <a:solidFill>
                  <a:srgbClr val="333333"/>
                </a:solidFill>
                <a:effectLst/>
                <a:latin typeface="proxima-nova"/>
              </a:rPr>
              <a:t>). By providing your information in a visual presentation, you make it much easier on your team to process the information effectively.</a:t>
            </a:r>
            <a:endParaRPr lang="en-US" dirty="0"/>
          </a:p>
          <a:p>
            <a:endParaRPr lang="en-CA" dirty="0"/>
          </a:p>
          <a:p>
            <a:pPr algn="l"/>
            <a:r>
              <a:rPr lang="en-US" b="0" i="0" dirty="0">
                <a:solidFill>
                  <a:srgbClr val="0A1120"/>
                </a:solidFill>
                <a:effectLst/>
                <a:latin typeface="Inter"/>
              </a:rPr>
              <a:t>When we perform a task, like learning for an exam, our level of attention varies:</a:t>
            </a:r>
          </a:p>
          <a:p>
            <a:pPr algn="l">
              <a:buFont typeface="+mj-lt"/>
              <a:buAutoNum type="arabicPeriod"/>
            </a:pPr>
            <a:r>
              <a:rPr lang="en-US" b="0" i="0" dirty="0">
                <a:solidFill>
                  <a:srgbClr val="0A1120"/>
                </a:solidFill>
                <a:effectLst/>
                <a:latin typeface="Inter"/>
              </a:rPr>
              <a:t>Zone of Primacy: our attention level is high (first 20 minutes)</a:t>
            </a:r>
          </a:p>
          <a:p>
            <a:pPr algn="l">
              <a:buFont typeface="+mj-lt"/>
              <a:buAutoNum type="arabicPeriod"/>
            </a:pPr>
            <a:r>
              <a:rPr lang="en-US" b="0" i="0" dirty="0">
                <a:solidFill>
                  <a:srgbClr val="0A1120"/>
                </a:solidFill>
                <a:effectLst/>
                <a:latin typeface="Inter"/>
              </a:rPr>
              <a:t>Zone of Huh: our attention level is low (unlimited)</a:t>
            </a:r>
          </a:p>
          <a:p>
            <a:pPr algn="l">
              <a:buFont typeface="+mj-lt"/>
              <a:buAutoNum type="arabicPeriod"/>
            </a:pPr>
            <a:r>
              <a:rPr lang="en-US" b="0" i="0" dirty="0">
                <a:solidFill>
                  <a:srgbClr val="0A1120"/>
                </a:solidFill>
                <a:effectLst/>
                <a:latin typeface="Inter"/>
              </a:rPr>
              <a:t>Zone of Recency: our attention level is high again (last 5 minutes)</a:t>
            </a:r>
          </a:p>
          <a:p>
            <a:endParaRPr lang="en-CA"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6</a:t>
            </a:fld>
            <a:endParaRPr lang="en-US" dirty="0"/>
          </a:p>
        </p:txBody>
      </p:sp>
    </p:spTree>
    <p:extLst>
      <p:ext uri="{BB962C8B-B14F-4D97-AF65-F5344CB8AC3E}">
        <p14:creationId xmlns:p14="http://schemas.microsoft.com/office/powerpoint/2010/main" val="745887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tell me the moon is shining. Show me the glint of light on broken glass.”</a:t>
            </a:r>
          </a:p>
          <a:p>
            <a:r>
              <a:rPr lang="en-US" dirty="0"/>
              <a:t>― Anton </a:t>
            </a:r>
            <a:r>
              <a:rPr lang="en-US" dirty="0" err="1"/>
              <a:t>Checkhov</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80298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tell me the moon is shining. Show me the glint of light on broken glass.”</a:t>
            </a:r>
          </a:p>
          <a:p>
            <a:r>
              <a:rPr lang="en-US" dirty="0"/>
              <a:t>― Anton </a:t>
            </a:r>
            <a:r>
              <a:rPr lang="en-US" dirty="0" err="1"/>
              <a:t>Checkhov</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1674893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15</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visually oriented animals with approximately 55% of our cortex is dedicated to processing visual stimuli.</a:t>
            </a:r>
          </a:p>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16</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proxima-nova"/>
              </a:rPr>
              <a:t>The part of the brain that processes visual information (the visual cortex) is much larger than the part of the brain responsible for reading words (the </a:t>
            </a:r>
            <a:r>
              <a:rPr lang="en-US" b="0" i="0" dirty="0" err="1">
                <a:solidFill>
                  <a:srgbClr val="333333"/>
                </a:solidFill>
                <a:effectLst/>
                <a:latin typeface="proxima-nova"/>
              </a:rPr>
              <a:t>broca</a:t>
            </a:r>
            <a:r>
              <a:rPr lang="en-US" b="0" i="0" dirty="0">
                <a:solidFill>
                  <a:srgbClr val="333333"/>
                </a:solidFill>
                <a:effectLst/>
                <a:latin typeface="proxima-nova"/>
              </a:rPr>
              <a:t>). By providing your information in a visual presentation, you make it much easier on your team to process the information effectively.</a:t>
            </a: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17</a:t>
            </a:fld>
            <a:endParaRPr lang="en-US" dirty="0"/>
          </a:p>
        </p:txBody>
      </p:sp>
    </p:spTree>
    <p:extLst>
      <p:ext uri="{BB962C8B-B14F-4D97-AF65-F5344CB8AC3E}">
        <p14:creationId xmlns:p14="http://schemas.microsoft.com/office/powerpoint/2010/main" val="1817503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19</a:t>
            </a:fld>
            <a:endParaRPr lang="en-US" dirty="0"/>
          </a:p>
        </p:txBody>
      </p:sp>
    </p:spTree>
    <p:extLst>
      <p:ext uri="{BB962C8B-B14F-4D97-AF65-F5344CB8AC3E}">
        <p14:creationId xmlns:p14="http://schemas.microsoft.com/office/powerpoint/2010/main" val="2642849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fld id="{34AD81E7-8DF5-4061-8848-D59F1E3C0401}" type="datetime1">
              <a:rPr lang="en-US" smtClean="0"/>
              <a:t>12/12/2023</a:t>
            </a:fld>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fld id="{687716A9-384E-421D-B848-C98AB111352C}" type="datetime1">
              <a:rPr lang="en-US" smtClean="0"/>
              <a:t>12/12/2023</a:t>
            </a:fld>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fld id="{FDD73802-17B3-4BA8-B121-41233428A4A0}" type="datetime1">
              <a:rPr lang="en-US" smtClean="0"/>
              <a:t>12/12/2023</a:t>
            </a:fld>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fld id="{2B0C1EEC-B27C-496E-8452-FC8A35B2AAE0}" type="datetime1">
              <a:rPr lang="en-US" smtClean="0"/>
              <a:t>12/12/2023</a:t>
            </a:fld>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fld id="{45707A8A-4D4F-422D-AC24-E04147260A34}" type="datetime1">
              <a:rPr lang="en-US" smtClean="0"/>
              <a:t>12/12/2023</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fld id="{BB9E3680-6F0D-48CE-9DA0-DED3101D4047}" type="datetime1">
              <a:rPr lang="en-US" smtClean="0"/>
              <a:t>12/12/2023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fld id="{5C0F40CD-7A7E-4224-B71D-D88D7078F507}" type="datetime1">
              <a:rPr lang="en-US" smtClean="0"/>
              <a:t>12/12/2023</a:t>
            </a:fld>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D6BACF57-1234-4D06-8F28-E6497DDE20E8}" type="datetime1">
              <a:rPr lang="en-US" smtClean="0"/>
              <a:t>12/12/2023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6A7FC9CE-4706-46B4-A464-D546F0732405}" type="datetime1">
              <a:rPr lang="en-US" smtClean="0"/>
              <a:t>12/12/2023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808D4CDF-1918-4F7C-AFDC-71186C90099B}" type="datetime1">
              <a:rPr lang="en-US" smtClean="0"/>
              <a:t>12/12/2023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881D7E0E-4168-4E15-818F-C9694B972C60}" type="datetime1">
              <a:rPr lang="en-US" smtClean="0"/>
              <a:t>12/12/2023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AD592A30-795C-4132-B3B6-1F2680AF707E}" type="datetime1">
              <a:rPr lang="en-US" smtClean="0"/>
              <a:t>12/12/2023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6502EBC1-D8AF-4BE7-898B-C47988F77CCA}" type="datetime1">
              <a:rPr lang="en-US" smtClean="0"/>
              <a:t>12/12/2023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fld id="{0B46A3AD-D0A3-470C-8382-D2118F371BCB}" type="datetime1">
              <a:rPr lang="en-US" smtClean="0"/>
              <a:t>12/12/2023</a:t>
            </a:fld>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fld id="{12BC9E71-C93A-4EC1-B924-C77C2D392561}" type="datetime1">
              <a:rPr lang="en-US" smtClean="0"/>
              <a:t>12/12/2023</a:t>
            </a:fld>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18DA744C-CB4C-4581-8D7B-293D73A7E20D}" type="datetime1">
              <a:rPr lang="en-US" smtClean="0"/>
              <a:t>12/12/2023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fld id="{9D22EE96-01E5-4018-8AB3-88B72B106E28}" type="datetime1">
              <a:rPr lang="en-US" smtClean="0"/>
              <a:t>12/12/2023</a:t>
            </a:fld>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fld id="{549C763B-D199-4B29-8684-FCD8BB826332}" type="datetime1">
              <a:rPr lang="en-US" smtClean="0"/>
              <a:t>12/12/2023</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fld id="{46139E3C-B39C-4AC3-AA98-52660B0B2296}" type="datetime1">
              <a:rPr lang="en-US" smtClean="0"/>
              <a:t>12/12/2023</a:t>
            </a:fld>
            <a:endParaRPr lang="en-US" dirty="0"/>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fld id="{DD57CA60-7330-4C49-8962-8BF1C93D8311}" type="datetime1">
              <a:rPr lang="en-US" smtClean="0"/>
              <a:t>12/12/2023</a:t>
            </a:fld>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fld id="{472C2BE7-5302-4010-B139-446D811093F8}" type="datetime1">
              <a:rPr lang="en-US" smtClean="0"/>
              <a:t>12/12/2023</a:t>
            </a:fld>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Plain - Half slide">
  <p:cSld name="Plain - Half slide">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8"/>
          <p:cNvSpPr txBox="1"/>
          <p:nvPr/>
        </p:nvSpPr>
        <p:spPr>
          <a:xfrm>
            <a:off x="580198" y="1597727"/>
            <a:ext cx="9050700" cy="1379700"/>
          </a:xfrm>
          <a:prstGeom prst="rect">
            <a:avLst/>
          </a:prstGeom>
          <a:noFill/>
          <a:ln>
            <a:noFill/>
          </a:ln>
        </p:spPr>
        <p:txBody>
          <a:bodyPr spcFirstLastPara="1" wrap="square" lIns="45713" tIns="45713" rIns="45713" bIns="45713" anchor="t" anchorCtr="0">
            <a:noAutofit/>
          </a:bodyPr>
          <a:lstStyle/>
          <a:p>
            <a:pPr marL="317500" lvl="0" indent="-111125" algn="l" rtl="0">
              <a:spcBef>
                <a:spcPts val="2950"/>
              </a:spcBef>
              <a:spcAft>
                <a:spcPts val="0"/>
              </a:spcAft>
              <a:buNone/>
            </a:pPr>
            <a:endParaRPr sz="2600">
              <a:solidFill>
                <a:schemeClr val="dk2"/>
              </a:solidFill>
              <a:latin typeface="Helvetica Neue"/>
              <a:ea typeface="Helvetica Neue"/>
              <a:cs typeface="Helvetica Neue"/>
              <a:sym typeface="Helvetica Neue"/>
            </a:endParaRPr>
          </a:p>
        </p:txBody>
      </p:sp>
      <p:sp>
        <p:nvSpPr>
          <p:cNvPr id="34" name="Google Shape;34;p8"/>
          <p:cNvSpPr txBox="1">
            <a:spLocks noGrp="1"/>
          </p:cNvSpPr>
          <p:nvPr>
            <p:ph type="body" idx="1"/>
          </p:nvPr>
        </p:nvSpPr>
        <p:spPr>
          <a:xfrm>
            <a:off x="601675" y="2124575"/>
            <a:ext cx="4417500" cy="517034"/>
          </a:xfrm>
          <a:prstGeom prst="rect">
            <a:avLst/>
          </a:prstGeom>
        </p:spPr>
        <p:txBody>
          <a:bodyPr spcFirstLastPara="1" wrap="square" lIns="91425" tIns="91425" rIns="91425" bIns="91425" anchor="t" anchorCtr="0">
            <a:spAutoFit/>
          </a:bodyPr>
          <a:lstStyle>
            <a:lvl1pPr marL="228600" lvl="0" indent="-266700" rtl="0">
              <a:spcBef>
                <a:spcPts val="0"/>
              </a:spcBef>
              <a:spcAft>
                <a:spcPts val="0"/>
              </a:spcAft>
              <a:buSzPts val="4800"/>
              <a:buFont typeface="Open Sans Light"/>
              <a:buChar char="●"/>
              <a:defRPr sz="2400">
                <a:latin typeface="Open Sans Light"/>
                <a:ea typeface="Open Sans Light"/>
                <a:cs typeface="Open Sans Light"/>
                <a:sym typeface="Open Sans Light"/>
              </a:defRPr>
            </a:lvl1pPr>
            <a:lvl2pPr marL="457200" lvl="1" indent="-266700" rtl="0">
              <a:spcBef>
                <a:spcPts val="0"/>
              </a:spcBef>
              <a:spcAft>
                <a:spcPts val="0"/>
              </a:spcAft>
              <a:buSzPts val="4800"/>
              <a:buFont typeface="Open Sans Light"/>
              <a:buChar char="○"/>
              <a:defRPr sz="2400">
                <a:latin typeface="Open Sans Light"/>
                <a:ea typeface="Open Sans Light"/>
                <a:cs typeface="Open Sans Light"/>
                <a:sym typeface="Open Sans Light"/>
              </a:defRPr>
            </a:lvl2pPr>
            <a:lvl3pPr marL="685800" lvl="2" indent="-228600" rtl="0">
              <a:spcBef>
                <a:spcPts val="0"/>
              </a:spcBef>
              <a:spcAft>
                <a:spcPts val="0"/>
              </a:spcAft>
              <a:buSzPts val="3600"/>
              <a:buFont typeface="Open Sans Light"/>
              <a:buChar char="■"/>
              <a:defRPr sz="1800">
                <a:latin typeface="Open Sans Light"/>
                <a:ea typeface="Open Sans Light"/>
                <a:cs typeface="Open Sans Light"/>
                <a:sym typeface="Open Sans Light"/>
              </a:defRPr>
            </a:lvl3pPr>
            <a:lvl4pPr marL="914400" lvl="3" indent="-228600" rtl="0">
              <a:spcBef>
                <a:spcPts val="0"/>
              </a:spcBef>
              <a:spcAft>
                <a:spcPts val="0"/>
              </a:spcAft>
              <a:buSzPts val="3600"/>
              <a:buFont typeface="Open Sans Light"/>
              <a:buChar char="●"/>
              <a:defRPr sz="1800">
                <a:latin typeface="Open Sans Light"/>
                <a:ea typeface="Open Sans Light"/>
                <a:cs typeface="Open Sans Light"/>
                <a:sym typeface="Open Sans Light"/>
              </a:defRPr>
            </a:lvl4pPr>
            <a:lvl5pPr marL="1143000" lvl="4"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5pPr>
            <a:lvl6pPr marL="1371600" lvl="5"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6pPr>
            <a:lvl7pPr marL="1600200" lvl="6"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7pPr>
            <a:lvl8pPr marL="1828800" lvl="7"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8pPr>
            <a:lvl9pPr marL="2057400" lvl="8"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9pPr>
          </a:lstStyle>
          <a:p>
            <a:endParaRPr/>
          </a:p>
        </p:txBody>
      </p:sp>
      <p:sp>
        <p:nvSpPr>
          <p:cNvPr id="35" name="Google Shape;35;p8"/>
          <p:cNvSpPr txBox="1">
            <a:spLocks noGrp="1"/>
          </p:cNvSpPr>
          <p:nvPr>
            <p:ph type="title"/>
          </p:nvPr>
        </p:nvSpPr>
        <p:spPr>
          <a:xfrm>
            <a:off x="463525" y="645063"/>
            <a:ext cx="4693800" cy="1136384"/>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4650">
                <a:solidFill>
                  <a:schemeClr val="dk1"/>
                </a:solidFill>
                <a:latin typeface="Google Sans"/>
                <a:ea typeface="Google Sans"/>
                <a:cs typeface="Google Sans"/>
                <a:sym typeface="Google Sans"/>
              </a:defRPr>
            </a:lvl1pPr>
            <a:lvl2pPr lvl="1" rtl="0">
              <a:spcBef>
                <a:spcPts val="0"/>
              </a:spcBef>
              <a:spcAft>
                <a:spcPts val="0"/>
              </a:spcAft>
              <a:buNone/>
              <a:defRPr sz="4650">
                <a:latin typeface="Google Sans"/>
                <a:ea typeface="Google Sans"/>
                <a:cs typeface="Google Sans"/>
                <a:sym typeface="Google Sans"/>
              </a:defRPr>
            </a:lvl2pPr>
            <a:lvl3pPr lvl="2" rtl="0">
              <a:spcBef>
                <a:spcPts val="0"/>
              </a:spcBef>
              <a:spcAft>
                <a:spcPts val="0"/>
              </a:spcAft>
              <a:buNone/>
              <a:defRPr sz="4650">
                <a:latin typeface="Google Sans"/>
                <a:ea typeface="Google Sans"/>
                <a:cs typeface="Google Sans"/>
                <a:sym typeface="Google Sans"/>
              </a:defRPr>
            </a:lvl3pPr>
            <a:lvl4pPr lvl="3" rtl="0">
              <a:spcBef>
                <a:spcPts val="0"/>
              </a:spcBef>
              <a:spcAft>
                <a:spcPts val="0"/>
              </a:spcAft>
              <a:buNone/>
              <a:defRPr sz="4650">
                <a:latin typeface="Google Sans"/>
                <a:ea typeface="Google Sans"/>
                <a:cs typeface="Google Sans"/>
                <a:sym typeface="Google Sans"/>
              </a:defRPr>
            </a:lvl4pPr>
            <a:lvl5pPr lvl="4" rtl="0">
              <a:spcBef>
                <a:spcPts val="0"/>
              </a:spcBef>
              <a:spcAft>
                <a:spcPts val="0"/>
              </a:spcAft>
              <a:buNone/>
              <a:defRPr sz="4650">
                <a:latin typeface="Google Sans"/>
                <a:ea typeface="Google Sans"/>
                <a:cs typeface="Google Sans"/>
                <a:sym typeface="Google Sans"/>
              </a:defRPr>
            </a:lvl5pPr>
            <a:lvl6pPr lvl="5" rtl="0">
              <a:spcBef>
                <a:spcPts val="0"/>
              </a:spcBef>
              <a:spcAft>
                <a:spcPts val="0"/>
              </a:spcAft>
              <a:buNone/>
              <a:defRPr sz="4650">
                <a:latin typeface="Google Sans"/>
                <a:ea typeface="Google Sans"/>
                <a:cs typeface="Google Sans"/>
                <a:sym typeface="Google Sans"/>
              </a:defRPr>
            </a:lvl6pPr>
            <a:lvl7pPr lvl="6" rtl="0">
              <a:spcBef>
                <a:spcPts val="0"/>
              </a:spcBef>
              <a:spcAft>
                <a:spcPts val="0"/>
              </a:spcAft>
              <a:buNone/>
              <a:defRPr sz="4650">
                <a:latin typeface="Google Sans"/>
                <a:ea typeface="Google Sans"/>
                <a:cs typeface="Google Sans"/>
                <a:sym typeface="Google Sans"/>
              </a:defRPr>
            </a:lvl7pPr>
            <a:lvl8pPr lvl="7" rtl="0">
              <a:spcBef>
                <a:spcPts val="0"/>
              </a:spcBef>
              <a:spcAft>
                <a:spcPts val="0"/>
              </a:spcAft>
              <a:buNone/>
              <a:defRPr sz="4650">
                <a:latin typeface="Google Sans"/>
                <a:ea typeface="Google Sans"/>
                <a:cs typeface="Google Sans"/>
                <a:sym typeface="Google Sans"/>
              </a:defRPr>
            </a:lvl8pPr>
            <a:lvl9pPr lvl="8" rtl="0">
              <a:spcBef>
                <a:spcPts val="0"/>
              </a:spcBef>
              <a:spcAft>
                <a:spcPts val="0"/>
              </a:spcAft>
              <a:buNone/>
              <a:defRPr sz="4650">
                <a:latin typeface="Google Sans"/>
                <a:ea typeface="Google Sans"/>
                <a:cs typeface="Google Sans"/>
                <a:sym typeface="Google Sans"/>
              </a:defRPr>
            </a:lvl9pPr>
          </a:lstStyle>
          <a:p>
            <a:endParaRPr/>
          </a:p>
        </p:txBody>
      </p:sp>
      <p:sp>
        <p:nvSpPr>
          <p:cNvPr id="36" name="Google Shape;36;p8"/>
          <p:cNvSpPr txBox="1">
            <a:spLocks noGrp="1"/>
          </p:cNvSpPr>
          <p:nvPr>
            <p:ph type="subTitle" idx="2"/>
          </p:nvPr>
        </p:nvSpPr>
        <p:spPr>
          <a:xfrm>
            <a:off x="563575" y="1517638"/>
            <a:ext cx="4417500" cy="517034"/>
          </a:xfrm>
          <a:prstGeom prst="rect">
            <a:avLst/>
          </a:prstGeom>
        </p:spPr>
        <p:txBody>
          <a:bodyPr spcFirstLastPara="1" wrap="square" lIns="91425" tIns="91425" rIns="91425" bIns="91425" anchor="t" anchorCtr="0">
            <a:spAutoFit/>
          </a:bodyPr>
          <a:lstStyle>
            <a:lvl1pPr lvl="0" rtl="0">
              <a:spcBef>
                <a:spcPts val="0"/>
              </a:spcBef>
              <a:spcAft>
                <a:spcPts val="0"/>
              </a:spcAft>
              <a:buNone/>
              <a:defRPr sz="24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7" name="Google Shape;37;p8"/>
          <p:cNvSpPr/>
          <p:nvPr/>
        </p:nvSpPr>
        <p:spPr>
          <a:xfrm>
            <a:off x="6131488" y="6075"/>
            <a:ext cx="6060450" cy="685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pPr marL="0" lvl="0" indent="0" algn="l" rtl="0">
              <a:spcBef>
                <a:spcPts val="0"/>
              </a:spcBef>
              <a:spcAft>
                <a:spcPts val="0"/>
              </a:spcAft>
              <a:buNone/>
            </a:pPr>
            <a:endParaRPr sz="900"/>
          </a:p>
        </p:txBody>
      </p:sp>
    </p:spTree>
    <p:extLst>
      <p:ext uri="{BB962C8B-B14F-4D97-AF65-F5344CB8AC3E}">
        <p14:creationId xmlns:p14="http://schemas.microsoft.com/office/powerpoint/2010/main" val="13959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fld id="{A7FF104C-E64F-43E2-84D9-239FDC4A824C}" type="datetime1">
              <a:rPr lang="en-US" smtClean="0"/>
              <a:t>12/12/2023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fld id="{D18ADBE0-7A59-4896-9785-20F797381739}" type="datetime1">
              <a:rPr lang="en-US" smtClean="0"/>
              <a:t>12/12/2023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fld id="{67AA5BCF-9798-4797-AB52-1F34D97E386F}" type="datetime1">
              <a:rPr lang="en-US" smtClean="0"/>
              <a:t>12/12/2023</a:t>
            </a:fld>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F6EB27FB-054A-4E7E-B3EA-FE6D760DFE84}" type="datetime1">
              <a:rPr lang="en-US" smtClean="0"/>
              <a:t>12/12/2023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fld id="{9CA50CB6-6F0D-48FD-B619-7221080AD6D2}" type="datetime1">
              <a:rPr lang="en-US" smtClean="0"/>
              <a:t>12/12/2023</a:t>
            </a:fld>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fld id="{C0559A8E-6DCD-4D08-A9B3-2CB41178B924}" type="datetime1">
              <a:rPr lang="en-US" smtClean="0"/>
              <a:t>12/12/2023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fld id="{034952D6-FD5F-44DD-BCF9-19C049644F67}" type="datetime1">
              <a:rPr lang="en-US" smtClean="0"/>
              <a:t>12/12/2023</a:t>
            </a:fld>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 id="2147483692" r:id="rId29"/>
  </p:sldLayoutIdLst>
  <p:hf sldNum="0" hdr="0" ftr="0" dt="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mobile.twitter.com/svpino/status/1639235649705492480" TargetMode="External"/><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dev.to/wassimchegha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17.xml"/><Relationship Id="rId4" Type="http://schemas.openxmlformats.org/officeDocument/2006/relationships/image" Target="../media/image27.sv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 Id="rId4" Type="http://schemas.openxmlformats.org/officeDocument/2006/relationships/image" Target="../media/image36.jp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0.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48.jpeg"/></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29.xml"/><Relationship Id="rId4" Type="http://schemas.openxmlformats.org/officeDocument/2006/relationships/image" Target="../media/image52.gif"/></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en.wikipedia.org/wiki/Structure_and_Interpretation_of_Computer_Program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354563"/>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8724" y="559837"/>
            <a:ext cx="10807882" cy="2090057"/>
          </a:xfrm>
        </p:spPr>
        <p:txBody>
          <a:bodyPr>
            <a:normAutofit/>
          </a:bodyPr>
          <a:lstStyle/>
          <a:p>
            <a:pPr algn="ctr"/>
            <a:r>
              <a:rPr lang="en-US" i="0" dirty="0">
                <a:solidFill>
                  <a:srgbClr val="6F7287"/>
                </a:solidFill>
                <a:effectLst/>
                <a:latin typeface="Neue Plak"/>
              </a:rPr>
              <a:t>Integrating visual communication and storytelling in Software Engineering</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05664" y="5344510"/>
            <a:ext cx="3167636" cy="647673"/>
          </a:xfrm>
        </p:spPr>
        <p:txBody>
          <a:bodyPr>
            <a:normAutofit fontScale="32500" lnSpcReduction="20000"/>
          </a:bodyPr>
          <a:lstStyle/>
          <a:p>
            <a:endParaRPr lang="en-US" dirty="0"/>
          </a:p>
          <a:p>
            <a:r>
              <a:rPr lang="en-US" sz="2600" b="1" dirty="0"/>
              <a:t>                                              </a:t>
            </a:r>
            <a:r>
              <a:rPr lang="en-US" sz="8600" dirty="0">
                <a:solidFill>
                  <a:srgbClr val="6F7287"/>
                </a:solidFill>
                <a:latin typeface="Neue Plak"/>
                <a:ea typeface="+mj-ea"/>
                <a:cs typeface="+mj-cs"/>
              </a:rPr>
              <a:t>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3EF1-DC02-95E6-2543-DFA675FA26C8}"/>
              </a:ext>
            </a:extLst>
          </p:cNvPr>
          <p:cNvSpPr>
            <a:spLocks noGrp="1"/>
          </p:cNvSpPr>
          <p:nvPr>
            <p:ph type="title"/>
          </p:nvPr>
        </p:nvSpPr>
        <p:spPr/>
        <p:txBody>
          <a:bodyPr/>
          <a:lstStyle/>
          <a:p>
            <a:endParaRPr lang="en-CA"/>
          </a:p>
        </p:txBody>
      </p:sp>
      <p:pic>
        <p:nvPicPr>
          <p:cNvPr id="6" name="Picture Placeholder 5">
            <a:extLst>
              <a:ext uri="{FF2B5EF4-FFF2-40B4-BE49-F238E27FC236}">
                <a16:creationId xmlns:a16="http://schemas.microsoft.com/office/drawing/2014/main" id="{673A6E60-2004-19B4-2274-42C1D5DFD981}"/>
              </a:ext>
            </a:extLst>
          </p:cNvPr>
          <p:cNvPicPr>
            <a:picLocks noGrp="1" noChangeAspect="1"/>
          </p:cNvPicPr>
          <p:nvPr>
            <p:ph type="pic" sz="quarter" idx="13"/>
          </p:nvPr>
        </p:nvPicPr>
        <p:blipFill>
          <a:blip r:embed="rId2"/>
          <a:srcRect t="22766" b="22766"/>
          <a:stretch>
            <a:fillRect/>
          </a:stretch>
        </p:blipFill>
        <p:spPr>
          <a:xfrm>
            <a:off x="1524000" y="1941230"/>
            <a:ext cx="9133840" cy="2286000"/>
          </a:xfrm>
        </p:spPr>
      </p:pic>
      <p:sp>
        <p:nvSpPr>
          <p:cNvPr id="4" name="Text Placeholder 3">
            <a:extLst>
              <a:ext uri="{FF2B5EF4-FFF2-40B4-BE49-F238E27FC236}">
                <a16:creationId xmlns:a16="http://schemas.microsoft.com/office/drawing/2014/main" id="{BD0DEE57-A025-D6E4-87C7-7F1192FF1B1F}"/>
              </a:ext>
            </a:extLst>
          </p:cNvPr>
          <p:cNvSpPr>
            <a:spLocks noGrp="1"/>
          </p:cNvSpPr>
          <p:nvPr>
            <p:ph type="body" sz="quarter" idx="14"/>
          </p:nvPr>
        </p:nvSpPr>
        <p:spPr/>
        <p:txBody>
          <a:bodyPr/>
          <a:lstStyle/>
          <a:p>
            <a:endParaRPr lang="en-CA"/>
          </a:p>
        </p:txBody>
      </p:sp>
    </p:spTree>
    <p:extLst>
      <p:ext uri="{BB962C8B-B14F-4D97-AF65-F5344CB8AC3E}">
        <p14:creationId xmlns:p14="http://schemas.microsoft.com/office/powerpoint/2010/main" val="1005317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Penguin Dataset</a:t>
            </a:r>
            <a:endParaRPr lang="en-US" dirty="0"/>
          </a:p>
        </p:txBody>
      </p:sp>
      <p:pic>
        <p:nvPicPr>
          <p:cNvPr id="2050" name="Picture 2" descr="Image">
            <a:extLst>
              <a:ext uri="{FF2B5EF4-FFF2-40B4-BE49-F238E27FC236}">
                <a16:creationId xmlns:a16="http://schemas.microsoft.com/office/drawing/2014/main" id="{AB42B06F-69BD-E482-7869-576380287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09" y="1823714"/>
            <a:ext cx="6859479" cy="44082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FCA805-1C0E-4E9A-7ECD-43C612AF96C2}"/>
              </a:ext>
            </a:extLst>
          </p:cNvPr>
          <p:cNvSpPr txBox="1"/>
          <p:nvPr/>
        </p:nvSpPr>
        <p:spPr>
          <a:xfrm>
            <a:off x="7406640" y="3227145"/>
            <a:ext cx="4551680" cy="3447098"/>
          </a:xfrm>
          <a:prstGeom prst="rect">
            <a:avLst/>
          </a:prstGeom>
          <a:noFill/>
        </p:spPr>
        <p:txBody>
          <a:bodyPr wrap="square" rtlCol="0">
            <a:spAutoFit/>
          </a:bodyPr>
          <a:lstStyle/>
          <a:p>
            <a:r>
              <a:rPr lang="en-US" sz="2800" b="1" dirty="0"/>
              <a:t>Goal</a:t>
            </a:r>
            <a:r>
              <a:rPr lang="en-US" sz="2800" dirty="0"/>
              <a:t> </a:t>
            </a:r>
          </a:p>
          <a:p>
            <a:endParaRPr lang="en-US" sz="2800" dirty="0"/>
          </a:p>
          <a:p>
            <a:r>
              <a:rPr lang="en-US" sz="2400" dirty="0"/>
              <a:t>Determine the species of a penguin</a:t>
            </a:r>
          </a:p>
          <a:p>
            <a:r>
              <a:rPr lang="en-US" sz="2400" dirty="0"/>
              <a:t>Parameters :</a:t>
            </a:r>
          </a:p>
          <a:p>
            <a:r>
              <a:rPr lang="en-US" sz="2400" dirty="0"/>
              <a:t>• Culmen length </a:t>
            </a:r>
          </a:p>
          <a:p>
            <a:r>
              <a:rPr lang="en-US" sz="2400" dirty="0"/>
              <a:t>• Culmen depth </a:t>
            </a:r>
          </a:p>
          <a:p>
            <a:r>
              <a:rPr lang="en-US" sz="2400" dirty="0"/>
              <a:t>• Flipper length </a:t>
            </a:r>
          </a:p>
          <a:p>
            <a:r>
              <a:rPr lang="en-US" sz="2400" dirty="0"/>
              <a:t>• Body mass</a:t>
            </a:r>
          </a:p>
          <a:p>
            <a:endParaRPr lang="en-CA" dirty="0"/>
          </a:p>
        </p:txBody>
      </p:sp>
      <p:sp>
        <p:nvSpPr>
          <p:cNvPr id="5" name="TextBox 4">
            <a:extLst>
              <a:ext uri="{FF2B5EF4-FFF2-40B4-BE49-F238E27FC236}">
                <a16:creationId xmlns:a16="http://schemas.microsoft.com/office/drawing/2014/main" id="{22ADA209-240B-14B9-9F22-99263E3D505E}"/>
              </a:ext>
            </a:extLst>
          </p:cNvPr>
          <p:cNvSpPr txBox="1"/>
          <p:nvPr/>
        </p:nvSpPr>
        <p:spPr>
          <a:xfrm>
            <a:off x="8993081" y="6489577"/>
            <a:ext cx="2485745" cy="369332"/>
          </a:xfrm>
          <a:prstGeom prst="rect">
            <a:avLst/>
          </a:prstGeom>
          <a:noFill/>
        </p:spPr>
        <p:txBody>
          <a:bodyPr wrap="square" rtlCol="0">
            <a:spAutoFit/>
          </a:bodyPr>
          <a:lstStyle/>
          <a:p>
            <a:r>
              <a:rPr lang="en-CA" dirty="0"/>
              <a:t>Source : </a:t>
            </a:r>
            <a:r>
              <a:rPr lang="en-CA" dirty="0">
                <a:hlinkClick r:id="rId3"/>
              </a:rPr>
              <a:t>Twitter</a:t>
            </a:r>
            <a:r>
              <a:rPr lang="en-CA" dirty="0"/>
              <a:t> </a:t>
            </a:r>
          </a:p>
        </p:txBody>
      </p:sp>
      <p:pic>
        <p:nvPicPr>
          <p:cNvPr id="1026" name="Picture 2" descr="Allison Horst on Twitter: &quot;If you're like me &amp;amp; asked “What is a penguin  culmen?”, here's an illustration representing how culmen length &amp;amp; depth  were measured for this study (thanks Dr. Gorman">
            <a:extLst>
              <a:ext uri="{FF2B5EF4-FFF2-40B4-BE49-F238E27FC236}">
                <a16:creationId xmlns:a16="http://schemas.microsoft.com/office/drawing/2014/main" id="{08750FCF-7C72-5F39-B591-26BFDCE7F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0989" y="1491626"/>
            <a:ext cx="1713785" cy="149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08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694619-5EDD-A9C1-553A-AD7D9E92449D}"/>
              </a:ext>
            </a:extLst>
          </p:cNvPr>
          <p:cNvPicPr>
            <a:picLocks noChangeAspect="1"/>
          </p:cNvPicPr>
          <p:nvPr/>
        </p:nvPicPr>
        <p:blipFill>
          <a:blip r:embed="rId2"/>
          <a:stretch>
            <a:fillRect/>
          </a:stretch>
        </p:blipFill>
        <p:spPr>
          <a:xfrm>
            <a:off x="1107440" y="0"/>
            <a:ext cx="9144000" cy="6858000"/>
          </a:xfrm>
          <a:prstGeom prst="rect">
            <a:avLst/>
          </a:prstGeom>
        </p:spPr>
      </p:pic>
    </p:spTree>
    <p:extLst>
      <p:ext uri="{BB962C8B-B14F-4D97-AF65-F5344CB8AC3E}">
        <p14:creationId xmlns:p14="http://schemas.microsoft.com/office/powerpoint/2010/main" val="1952799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Perfect MVP</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pic>
        <p:nvPicPr>
          <p:cNvPr id="1026" name="Picture 2" descr="The greatest example ever of MVP and iterative, incremental development |  by Gert Erasmus | Medium">
            <a:extLst>
              <a:ext uri="{FF2B5EF4-FFF2-40B4-BE49-F238E27FC236}">
                <a16:creationId xmlns:a16="http://schemas.microsoft.com/office/drawing/2014/main" id="{9D13D4E9-AF04-002E-0B58-5684893B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971" y="3029077"/>
            <a:ext cx="3207615" cy="24725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to build a Minimum Viable Product without coding">
            <a:extLst>
              <a:ext uri="{FF2B5EF4-FFF2-40B4-BE49-F238E27FC236}">
                <a16:creationId xmlns:a16="http://schemas.microsoft.com/office/drawing/2014/main" id="{92590725-8636-B036-543E-2F1ABFEB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971" y="920877"/>
            <a:ext cx="3124200"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144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3"/>
          <a:stretch>
            <a:fillRect/>
          </a:stretch>
        </p:blipFill>
        <p:spPr>
          <a:xfrm>
            <a:off x="381000" y="337522"/>
            <a:ext cx="11430000" cy="5972175"/>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8270240" y="6431189"/>
            <a:ext cx="3383279" cy="215444"/>
          </a:xfrm>
          <a:prstGeom prst="rect">
            <a:avLst/>
          </a:prstGeom>
          <a:noFill/>
        </p:spPr>
        <p:txBody>
          <a:bodyPr wrap="square" rtlCol="0">
            <a:spAutoFit/>
          </a:bodyPr>
          <a:lstStyle/>
          <a:p>
            <a:r>
              <a:rPr lang="en-CA" sz="800" b="1" dirty="0"/>
              <a:t>Source : Drawify</a:t>
            </a:r>
          </a:p>
        </p:txBody>
      </p:sp>
    </p:spTree>
    <p:extLst>
      <p:ext uri="{BB962C8B-B14F-4D97-AF65-F5344CB8AC3E}">
        <p14:creationId xmlns:p14="http://schemas.microsoft.com/office/powerpoint/2010/main" val="1672233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29912" y="136525"/>
            <a:ext cx="10376450" cy="1100913"/>
          </a:xfrm>
        </p:spPr>
        <p:txBody>
          <a:bodyPr>
            <a:normAutofit/>
          </a:bodyPr>
          <a:lstStyle/>
          <a:p>
            <a:pPr algn="ctr"/>
            <a:r>
              <a:rPr lang="en-US" dirty="0"/>
              <a:t>Working Memory – Information Processing</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729912" y="1343111"/>
            <a:ext cx="10376451" cy="5001531"/>
          </a:xfrm>
        </p:spPr>
      </p:pic>
      <p:sp>
        <p:nvSpPr>
          <p:cNvPr id="7" name="Rectangle: Rounded Corners 6">
            <a:extLst>
              <a:ext uri="{FF2B5EF4-FFF2-40B4-BE49-F238E27FC236}">
                <a16:creationId xmlns:a16="http://schemas.microsoft.com/office/drawing/2014/main" id="{EFF77D3C-B764-2B4C-E371-E6686162C461}"/>
              </a:ext>
            </a:extLst>
          </p:cNvPr>
          <p:cNvSpPr/>
          <p:nvPr/>
        </p:nvSpPr>
        <p:spPr>
          <a:xfrm>
            <a:off x="4880113" y="2266122"/>
            <a:ext cx="5543285" cy="3727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683AE46-4DC3-8F75-4D19-BCBFE0E2F5B2}"/>
              </a:ext>
            </a:extLst>
          </p:cNvPr>
          <p:cNvSpPr/>
          <p:nvPr/>
        </p:nvSpPr>
        <p:spPr>
          <a:xfrm>
            <a:off x="1421296" y="4760843"/>
            <a:ext cx="3379304" cy="1033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4368029-6282-0F8C-A79E-28555A6C867E}"/>
              </a:ext>
            </a:extLst>
          </p:cNvPr>
          <p:cNvSpPr/>
          <p:nvPr/>
        </p:nvSpPr>
        <p:spPr>
          <a:xfrm>
            <a:off x="2186609" y="2266122"/>
            <a:ext cx="1798982" cy="28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4377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1" y="365125"/>
            <a:ext cx="10376451" cy="1325563"/>
          </a:xfrm>
        </p:spPr>
        <p:txBody>
          <a:bodyPr>
            <a:normAutofit/>
          </a:bodyPr>
          <a:lstStyle/>
          <a:p>
            <a:r>
              <a:rPr lang="en-US" dirty="0"/>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805071" y="1690688"/>
            <a:ext cx="10754138" cy="4653954"/>
          </a:xfrm>
        </p:spPr>
      </p:pic>
    </p:spTree>
    <p:extLst>
      <p:ext uri="{BB962C8B-B14F-4D97-AF65-F5344CB8AC3E}">
        <p14:creationId xmlns:p14="http://schemas.microsoft.com/office/powerpoint/2010/main" val="3070187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92B06C-C4EE-B192-4044-626952673322}"/>
              </a:ext>
            </a:extLst>
          </p:cNvPr>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2690315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Examples</a:t>
            </a:r>
          </a:p>
        </p:txBody>
      </p:sp>
    </p:spTree>
    <p:extLst>
      <p:ext uri="{BB962C8B-B14F-4D97-AF65-F5344CB8AC3E}">
        <p14:creationId xmlns:p14="http://schemas.microsoft.com/office/powerpoint/2010/main" val="2393761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1028261" y="1920109"/>
            <a:ext cx="10135478" cy="3017782"/>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338554"/>
          </a:xfrm>
          <a:prstGeom prst="rect">
            <a:avLst/>
          </a:prstGeom>
          <a:noFill/>
        </p:spPr>
        <p:txBody>
          <a:bodyPr wrap="square" rtlCol="0">
            <a:spAutoFit/>
          </a:bodyPr>
          <a:lstStyle/>
          <a:p>
            <a:r>
              <a:rPr lang="en-CA" sz="1600" dirty="0"/>
              <a:t>Source : Medium blog</a:t>
            </a:r>
          </a:p>
        </p:txBody>
      </p:sp>
    </p:spTree>
    <p:extLst>
      <p:ext uri="{BB962C8B-B14F-4D97-AF65-F5344CB8AC3E}">
        <p14:creationId xmlns:p14="http://schemas.microsoft.com/office/powerpoint/2010/main" val="2304625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Disclaimer</a:t>
            </a:r>
            <a:endParaRPr lang="en-US" dirty="0"/>
          </a:p>
        </p:txBody>
      </p:sp>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27" y="2271712"/>
            <a:ext cx="2695760" cy="31493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408176" y="2267338"/>
            <a:ext cx="5982416" cy="3153747"/>
          </a:xfrm>
        </p:spPr>
      </p:pic>
    </p:spTree>
    <p:extLst>
      <p:ext uri="{BB962C8B-B14F-4D97-AF65-F5344CB8AC3E}">
        <p14:creationId xmlns:p14="http://schemas.microsoft.com/office/powerpoint/2010/main" val="3228015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9541564" y="6271591"/>
            <a:ext cx="2524539" cy="338554"/>
          </a:xfrm>
          <a:prstGeom prst="rect">
            <a:avLst/>
          </a:prstGeom>
          <a:noFill/>
        </p:spPr>
        <p:txBody>
          <a:bodyPr wrap="square" rtlCol="0">
            <a:spAutoFit/>
          </a:bodyPr>
          <a:lstStyle/>
          <a:p>
            <a:r>
              <a:rPr lang="en-CA" sz="1600" dirty="0"/>
              <a:t>Source :</a:t>
            </a:r>
            <a:r>
              <a:rPr lang="en-CA" sz="1600" i="0" u="none" strike="noStrike" dirty="0">
                <a:effectLst/>
                <a:latin typeface="-apple-system"/>
                <a:hlinkClick r:id="rId3"/>
              </a:rPr>
              <a:t>Wassim </a:t>
            </a:r>
            <a:r>
              <a:rPr lang="en-CA" sz="1600" i="0" u="none" strike="noStrike" dirty="0" err="1">
                <a:effectLst/>
                <a:latin typeface="-apple-system"/>
                <a:hlinkClick r:id="rId3"/>
              </a:rPr>
              <a:t>Chegham</a:t>
            </a:r>
            <a:endParaRPr lang="en-CA" sz="1600" dirty="0"/>
          </a:p>
        </p:txBody>
      </p:sp>
      <p:pic>
        <p:nvPicPr>
          <p:cNvPr id="2052" name="Picture 4">
            <a:extLst>
              <a:ext uri="{FF2B5EF4-FFF2-40B4-BE49-F238E27FC236}">
                <a16:creationId xmlns:a16="http://schemas.microsoft.com/office/drawing/2014/main" id="{DB36132D-A136-4ADE-4440-A8C82FB4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351198" cy="661164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624A864-B9FC-7824-11F5-77DD65695D5D}"/>
              </a:ext>
            </a:extLst>
          </p:cNvPr>
          <p:cNvSpPr>
            <a:spLocks noGrp="1"/>
          </p:cNvSpPr>
          <p:nvPr>
            <p:ph type="title"/>
          </p:nvPr>
        </p:nvSpPr>
        <p:spPr>
          <a:xfrm>
            <a:off x="9541564" y="2161499"/>
            <a:ext cx="2166732" cy="422676"/>
          </a:xfrm>
        </p:spPr>
        <p:txBody>
          <a:bodyPr/>
          <a:lstStyle/>
          <a:p>
            <a:r>
              <a:rPr lang="en-CA" sz="2400" dirty="0"/>
              <a:t>ELI5</a:t>
            </a:r>
          </a:p>
        </p:txBody>
      </p:sp>
    </p:spTree>
    <p:extLst>
      <p:ext uri="{BB962C8B-B14F-4D97-AF65-F5344CB8AC3E}">
        <p14:creationId xmlns:p14="http://schemas.microsoft.com/office/powerpoint/2010/main" val="650379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API</a:t>
            </a:r>
          </a:p>
        </p:txBody>
      </p:sp>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215444"/>
          </a:xfrm>
          <a:prstGeom prst="rect">
            <a:avLst/>
          </a:prstGeom>
          <a:noFill/>
        </p:spPr>
        <p:txBody>
          <a:bodyPr wrap="square" rtlCol="0">
            <a:spAutoFit/>
          </a:bodyPr>
          <a:lstStyle/>
          <a:p>
            <a:r>
              <a:rPr lang="en-CA" sz="8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868557" y="931634"/>
            <a:ext cx="7620000" cy="571500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Not this!</a:t>
            </a:r>
          </a:p>
        </p:txBody>
      </p:sp>
    </p:spTree>
    <p:extLst>
      <p:ext uri="{BB962C8B-B14F-4D97-AF65-F5344CB8AC3E}">
        <p14:creationId xmlns:p14="http://schemas.microsoft.com/office/powerpoint/2010/main" val="684990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E7176308-5F01-6BF3-B814-4C17715A3AE3}"/>
              </a:ext>
            </a:extLst>
          </p:cNvPr>
          <p:cNvPicPr>
            <a:picLocks noGrp="1" noChangeAspect="1"/>
          </p:cNvPicPr>
          <p:nvPr>
            <p:ph type="pic" sz="quarter" idx="13"/>
          </p:nvPr>
        </p:nvPicPr>
        <p:blipFill>
          <a:blip r:embed="rId2"/>
          <a:srcRect t="23641" b="23641"/>
          <a:stretch>
            <a:fillRect/>
          </a:stretch>
        </p:blipFill>
        <p:spPr>
          <a:xfrm>
            <a:off x="1129253" y="1327338"/>
            <a:ext cx="9326506" cy="5064642"/>
          </a:xfrm>
        </p:spPr>
      </p:pic>
      <p:sp>
        <p:nvSpPr>
          <p:cNvPr id="2" name="Rectangle 1">
            <a:extLst>
              <a:ext uri="{FF2B5EF4-FFF2-40B4-BE49-F238E27FC236}">
                <a16:creationId xmlns:a16="http://schemas.microsoft.com/office/drawing/2014/main" id="{44C15FBD-981F-8F98-82EE-B059893B5953}"/>
              </a:ext>
            </a:extLst>
          </p:cNvPr>
          <p:cNvSpPr/>
          <p:nvPr/>
        </p:nvSpPr>
        <p:spPr>
          <a:xfrm>
            <a:off x="1586453" y="4689431"/>
            <a:ext cx="9148086" cy="171270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900"/>
          </a:p>
        </p:txBody>
      </p:sp>
      <p:pic>
        <p:nvPicPr>
          <p:cNvPr id="5" name="Graphic 4" descr="No sign with solid fill">
            <a:extLst>
              <a:ext uri="{FF2B5EF4-FFF2-40B4-BE49-F238E27FC236}">
                <a16:creationId xmlns:a16="http://schemas.microsoft.com/office/drawing/2014/main" id="{55E74CB7-D34C-0E5C-331B-37C8B0CA8A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9800" y="363635"/>
            <a:ext cx="457200" cy="457200"/>
          </a:xfrm>
          <a:prstGeom prst="rect">
            <a:avLst/>
          </a:prstGeom>
        </p:spPr>
      </p:pic>
      <p:sp>
        <p:nvSpPr>
          <p:cNvPr id="7" name="Title 1">
            <a:extLst>
              <a:ext uri="{FF2B5EF4-FFF2-40B4-BE49-F238E27FC236}">
                <a16:creationId xmlns:a16="http://schemas.microsoft.com/office/drawing/2014/main" id="{2D8A26DA-7422-CBD2-F8F6-D0139FD0F40D}"/>
              </a:ext>
            </a:extLst>
          </p:cNvPr>
          <p:cNvSpPr>
            <a:spLocks noGrp="1"/>
          </p:cNvSpPr>
          <p:nvPr>
            <p:ph type="title"/>
          </p:nvPr>
        </p:nvSpPr>
        <p:spPr>
          <a:xfrm>
            <a:off x="2007219" y="186629"/>
            <a:ext cx="7348654" cy="811213"/>
          </a:xfrm>
        </p:spPr>
        <p:txBody>
          <a:bodyPr>
            <a:normAutofit/>
          </a:bodyPr>
          <a:lstStyle/>
          <a:p>
            <a:r>
              <a:rPr lang="en-US" sz="3600" dirty="0"/>
              <a:t>Don’t Overwhelm the user!</a:t>
            </a:r>
            <a:endParaRPr lang="en-CA" sz="3600" dirty="0"/>
          </a:p>
        </p:txBody>
      </p:sp>
    </p:spTree>
    <p:extLst>
      <p:ext uri="{BB962C8B-B14F-4D97-AF65-F5344CB8AC3E}">
        <p14:creationId xmlns:p14="http://schemas.microsoft.com/office/powerpoint/2010/main" val="1393051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8248262" y="3905106"/>
            <a:ext cx="3722914" cy="928151"/>
          </a:xfrm>
        </p:spPr>
        <p:txBody>
          <a:bodyPr/>
          <a:lstStyle/>
          <a:p>
            <a:r>
              <a:rPr lang="en-CA" dirty="0"/>
              <a:t>Colors?</a:t>
            </a:r>
          </a:p>
        </p:txBody>
      </p:sp>
      <p:pic>
        <p:nvPicPr>
          <p:cNvPr id="19" name="Picture 18">
            <a:extLst>
              <a:ext uri="{FF2B5EF4-FFF2-40B4-BE49-F238E27FC236}">
                <a16:creationId xmlns:a16="http://schemas.microsoft.com/office/drawing/2014/main" id="{900DFFDC-A14F-E227-5204-978BC48F9471}"/>
              </a:ext>
            </a:extLst>
          </p:cNvPr>
          <p:cNvPicPr>
            <a:picLocks noChangeAspect="1"/>
          </p:cNvPicPr>
          <p:nvPr/>
        </p:nvPicPr>
        <p:blipFill>
          <a:blip r:embed="rId2"/>
          <a:stretch>
            <a:fillRect/>
          </a:stretch>
        </p:blipFill>
        <p:spPr>
          <a:xfrm>
            <a:off x="1978090" y="487425"/>
            <a:ext cx="7211898" cy="5883150"/>
          </a:xfrm>
          <a:prstGeom prst="rect">
            <a:avLst/>
          </a:prstGeom>
        </p:spPr>
      </p:pic>
      <p:sp>
        <p:nvSpPr>
          <p:cNvPr id="2" name="Title 1">
            <a:extLst>
              <a:ext uri="{FF2B5EF4-FFF2-40B4-BE49-F238E27FC236}">
                <a16:creationId xmlns:a16="http://schemas.microsoft.com/office/drawing/2014/main" id="{D15EF8AB-FF69-ACB3-6F38-25807A7E3274}"/>
              </a:ext>
            </a:extLst>
          </p:cNvPr>
          <p:cNvSpPr txBox="1">
            <a:spLocks/>
          </p:cNvSpPr>
          <p:nvPr/>
        </p:nvSpPr>
        <p:spPr>
          <a:xfrm>
            <a:off x="2007219" y="186629"/>
            <a:ext cx="7348654" cy="811213"/>
          </a:xfrm>
          <a:prstGeom prst="rect">
            <a:avLst/>
          </a:prstGeom>
          <a:solidFill>
            <a:schemeClr val="accent3">
              <a:alpha val="90000"/>
            </a:schemeClr>
          </a:solidFill>
        </p:spPr>
        <p:txBody>
          <a:bodyPr vert="horz" lIns="1371600" tIns="0" rIns="91440" bIns="0" rtlCol="0" anchor="ctr">
            <a:normAutofit/>
          </a:bodyPr>
          <a:lstStyle>
            <a:lvl1pPr algn="ctr" defTabSz="914400" rtl="0" eaLnBrk="1" latinLnBrk="0" hangingPunct="1">
              <a:lnSpc>
                <a:spcPct val="90000"/>
              </a:lnSpc>
              <a:spcBef>
                <a:spcPct val="0"/>
              </a:spcBef>
              <a:buNone/>
              <a:defRPr sz="5400" kern="1200">
                <a:solidFill>
                  <a:schemeClr val="tx1">
                    <a:lumMod val="65000"/>
                    <a:lumOff val="35000"/>
                  </a:schemeClr>
                </a:solidFill>
                <a:latin typeface="+mj-lt"/>
                <a:ea typeface="+mj-ea"/>
                <a:cs typeface="+mj-cs"/>
              </a:defRPr>
            </a:lvl1pPr>
          </a:lstStyle>
          <a:p>
            <a:r>
              <a:rPr lang="en-US" sz="3600" dirty="0"/>
              <a:t>Don’t Overwhelm the user!</a:t>
            </a:r>
            <a:endParaRPr lang="en-CA" sz="3600" dirty="0"/>
          </a:p>
        </p:txBody>
      </p:sp>
    </p:spTree>
    <p:extLst>
      <p:ext uri="{BB962C8B-B14F-4D97-AF65-F5344CB8AC3E}">
        <p14:creationId xmlns:p14="http://schemas.microsoft.com/office/powerpoint/2010/main" val="4001485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3002012" y="2066276"/>
            <a:ext cx="6187976" cy="3322608"/>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1509B5E8-4077-2E9A-8C7A-2A02826B2B46}"/>
              </a:ext>
            </a:extLst>
          </p:cNvPr>
          <p:cNvPicPr>
            <a:picLocks noChangeAspect="1"/>
          </p:cNvPicPr>
          <p:nvPr/>
        </p:nvPicPr>
        <p:blipFill>
          <a:blip r:embed="rId2"/>
          <a:srcRect l="9815" r="9815"/>
          <a:stretch>
            <a:fillRect/>
          </a:stretch>
        </p:blipFill>
        <p:spPr>
          <a:xfrm>
            <a:off x="891048" y="346875"/>
            <a:ext cx="9521218" cy="5643826"/>
          </a:xfrm>
          <a:prstGeom prst="rect">
            <a:avLst/>
          </a:prstGeom>
        </p:spPr>
      </p:pic>
    </p:spTree>
    <p:extLst>
      <p:ext uri="{BB962C8B-B14F-4D97-AF65-F5344CB8AC3E}">
        <p14:creationId xmlns:p14="http://schemas.microsoft.com/office/powerpoint/2010/main" val="769670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lstStyle/>
          <a:p>
            <a:endParaRPr lang="en-CA"/>
          </a:p>
        </p:txBody>
      </p:sp>
      <p:pic>
        <p:nvPicPr>
          <p:cNvPr id="3" name="Picture 2">
            <a:extLst>
              <a:ext uri="{FF2B5EF4-FFF2-40B4-BE49-F238E27FC236}">
                <a16:creationId xmlns:a16="http://schemas.microsoft.com/office/drawing/2014/main" id="{FFA73EC7-3BEA-C085-EE9E-7CE79AE78650}"/>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pPr algn="l"/>
            <a:r>
              <a:rPr lang="en-CA" dirty="0"/>
              <a:t>Dunning-Kruger effect</a:t>
            </a:r>
            <a:endParaRPr lang="en-US" dirty="0"/>
          </a:p>
        </p:txBody>
      </p:sp>
      <p:pic>
        <p:nvPicPr>
          <p:cNvPr id="2052" name="Picture 4" descr="The Dunning Kruger Effect Explained | Valley of Despair in Trading —  HaiKhuu Trading">
            <a:extLst>
              <a:ext uri="{FF2B5EF4-FFF2-40B4-BE49-F238E27FC236}">
                <a16:creationId xmlns:a16="http://schemas.microsoft.com/office/drawing/2014/main" id="{8D388A97-4BF5-DA39-00D6-76E3A7CB1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57" y="1744824"/>
            <a:ext cx="4993433" cy="488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60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340223" y="1507454"/>
            <a:ext cx="4939715" cy="3654157"/>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5292386" y="1507454"/>
            <a:ext cx="6250647" cy="3515989"/>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25903BB-BCC3-A969-20BD-A06447D675D5}"/>
              </a:ext>
            </a:extLst>
          </p:cNvPr>
          <p:cNvPicPr>
            <a:picLocks noChangeAspect="1"/>
          </p:cNvPicPr>
          <p:nvPr/>
        </p:nvPicPr>
        <p:blipFill>
          <a:blip r:embed="rId2"/>
          <a:stretch>
            <a:fillRect/>
          </a:stretch>
        </p:blipFill>
        <p:spPr>
          <a:xfrm>
            <a:off x="4724400" y="0"/>
            <a:ext cx="2743200" cy="6858000"/>
          </a:xfrm>
          <a:prstGeom prst="rect">
            <a:avLst/>
          </a:prstGeom>
        </p:spPr>
      </p:pic>
    </p:spTree>
    <p:extLst>
      <p:ext uri="{BB962C8B-B14F-4D97-AF65-F5344CB8AC3E}">
        <p14:creationId xmlns:p14="http://schemas.microsoft.com/office/powerpoint/2010/main" val="2996059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F881C-8519-AD5B-EDC2-5C07A8A0B7ED}"/>
              </a:ext>
            </a:extLst>
          </p:cNvPr>
          <p:cNvPicPr>
            <a:picLocks noChangeAspect="1"/>
          </p:cNvPicPr>
          <p:nvPr/>
        </p:nvPicPr>
        <p:blipFill>
          <a:blip r:embed="rId2"/>
          <a:stretch>
            <a:fillRect/>
          </a:stretch>
        </p:blipFill>
        <p:spPr>
          <a:xfrm>
            <a:off x="850014" y="1013702"/>
            <a:ext cx="2462623" cy="3114292"/>
          </a:xfrm>
          <a:prstGeom prst="rect">
            <a:avLst/>
          </a:prstGeom>
        </p:spPr>
      </p:pic>
      <p:pic>
        <p:nvPicPr>
          <p:cNvPr id="3074" name="Picture 2">
            <a:extLst>
              <a:ext uri="{FF2B5EF4-FFF2-40B4-BE49-F238E27FC236}">
                <a16:creationId xmlns:a16="http://schemas.microsoft.com/office/drawing/2014/main" id="{3AF76B09-9135-CD49-0980-75B22F068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905" y="1013702"/>
            <a:ext cx="3918652" cy="14327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71B302E-255F-7AFA-B5BC-6989F40BC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990" y="4900613"/>
            <a:ext cx="12954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Jumbo Jenga Blocks - A Ward Design">
            <a:extLst>
              <a:ext uri="{FF2B5EF4-FFF2-40B4-BE49-F238E27FC236}">
                <a16:creationId xmlns:a16="http://schemas.microsoft.com/office/drawing/2014/main" id="{6681BD60-C22E-17D7-AF45-9B987C88D6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3231" y="4926806"/>
            <a:ext cx="776288" cy="14716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op Ninja Training Stock Vectors, Illustrations &amp; Clip Art - iStock | Zen  garden, Japanese temple">
            <a:extLst>
              <a:ext uri="{FF2B5EF4-FFF2-40B4-BE49-F238E27FC236}">
                <a16:creationId xmlns:a16="http://schemas.microsoft.com/office/drawing/2014/main" id="{953F9F81-971F-A56A-6B83-38B17813F0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6258" y="4926806"/>
            <a:ext cx="1432757" cy="143275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hat Is A Heisenbug: Full Guide - Rookout.com">
            <a:extLst>
              <a:ext uri="{FF2B5EF4-FFF2-40B4-BE49-F238E27FC236}">
                <a16:creationId xmlns:a16="http://schemas.microsoft.com/office/drawing/2014/main" id="{D1DDAEA5-DB2B-386B-7EC4-E888A1BE46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9991" y="2723272"/>
            <a:ext cx="3657600" cy="1919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9F06A0-104B-8259-13EC-69CA3A3BAC47}"/>
              </a:ext>
            </a:extLst>
          </p:cNvPr>
          <p:cNvSpPr txBox="1"/>
          <p:nvPr/>
        </p:nvSpPr>
        <p:spPr>
          <a:xfrm>
            <a:off x="2486722" y="235377"/>
            <a:ext cx="7434840" cy="707886"/>
          </a:xfrm>
          <a:prstGeom prst="rect">
            <a:avLst/>
          </a:prstGeom>
          <a:noFill/>
        </p:spPr>
        <p:txBody>
          <a:bodyPr wrap="square">
            <a:spAutoFit/>
          </a:bodyPr>
          <a:lstStyle/>
          <a:p>
            <a:pPr algn="l"/>
            <a:r>
              <a:rPr lang="en-CA" sz="4000" b="1" dirty="0">
                <a:solidFill>
                  <a:srgbClr val="292929"/>
                </a:solidFill>
                <a:latin typeface="Google Sans" panose="020B0604020202020204" charset="0"/>
                <a:ea typeface="Google Sans" panose="020B0604020202020204" charset="0"/>
                <a:cs typeface="Google Sans" panose="020B0604020202020204" charset="0"/>
              </a:rPr>
              <a:t>Programmer Jargon</a:t>
            </a:r>
          </a:p>
        </p:txBody>
      </p:sp>
    </p:spTree>
    <p:extLst>
      <p:ext uri="{BB962C8B-B14F-4D97-AF65-F5344CB8AC3E}">
        <p14:creationId xmlns:p14="http://schemas.microsoft.com/office/powerpoint/2010/main" val="4068919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8768D7-CE3D-AE6A-2618-3298D4DA49C4}"/>
              </a:ext>
            </a:extLst>
          </p:cNvPr>
          <p:cNvSpPr txBox="1"/>
          <p:nvPr/>
        </p:nvSpPr>
        <p:spPr>
          <a:xfrm>
            <a:off x="3048000" y="2690336"/>
            <a:ext cx="6096000" cy="1477328"/>
          </a:xfrm>
          <a:prstGeom prst="rect">
            <a:avLst/>
          </a:prstGeom>
          <a:noFill/>
        </p:spPr>
        <p:txBody>
          <a:bodyPr wrap="square">
            <a:spAutoFit/>
          </a:bodyPr>
          <a:lstStyle/>
          <a:p>
            <a:pPr marL="0" lvl="0" indent="0" algn="l" rtl="0">
              <a:spcBef>
                <a:spcPts val="0"/>
              </a:spcBef>
              <a:spcAft>
                <a:spcPts val="0"/>
              </a:spcAft>
              <a:buNone/>
            </a:pPr>
            <a:r>
              <a:rPr lang="en-US" b="0" i="0" dirty="0">
                <a:solidFill>
                  <a:srgbClr val="333333"/>
                </a:solidFill>
                <a:effectLst/>
                <a:latin typeface="proxima-nova"/>
              </a:rPr>
              <a:t>The part of the brain that processes visual information (the visual cortex) is much larger than the part of the brain responsible for reading words (the </a:t>
            </a:r>
            <a:r>
              <a:rPr lang="en-US" b="0" i="0" dirty="0" err="1">
                <a:solidFill>
                  <a:srgbClr val="333333"/>
                </a:solidFill>
                <a:effectLst/>
                <a:latin typeface="proxima-nova"/>
              </a:rPr>
              <a:t>broca</a:t>
            </a:r>
            <a:r>
              <a:rPr lang="en-US" b="0" i="0" dirty="0">
                <a:solidFill>
                  <a:srgbClr val="333333"/>
                </a:solidFill>
                <a:effectLst/>
                <a:latin typeface="proxima-nova"/>
              </a:rPr>
              <a:t>). By providing your information in a visual presentation, you make it much easier on your team to process the information effectively.</a:t>
            </a:r>
            <a:endParaRPr lang="en-US" dirty="0"/>
          </a:p>
        </p:txBody>
      </p:sp>
    </p:spTree>
    <p:extLst>
      <p:ext uri="{BB962C8B-B14F-4D97-AF65-F5344CB8AC3E}">
        <p14:creationId xmlns:p14="http://schemas.microsoft.com/office/powerpoint/2010/main" val="847444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Containerization (Optional)</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10" name="Text Placeholder 9">
            <a:extLst>
              <a:ext uri="{FF2B5EF4-FFF2-40B4-BE49-F238E27FC236}">
                <a16:creationId xmlns:a16="http://schemas.microsoft.com/office/drawing/2014/main" id="{A6FBA85A-4A8A-9028-E486-C292C51A166C}"/>
              </a:ext>
            </a:extLst>
          </p:cNvPr>
          <p:cNvSpPr>
            <a:spLocks noGrp="1"/>
          </p:cNvSpPr>
          <p:nvPr>
            <p:ph type="body" sz="quarter" idx="25"/>
          </p:nvPr>
        </p:nvSpPr>
        <p:spPr/>
        <p:txBody>
          <a:bodyPr/>
          <a:lstStyle/>
          <a:p>
            <a:endParaRPr lang="en-CA"/>
          </a:p>
        </p:txBody>
      </p:sp>
      <p:sp>
        <p:nvSpPr>
          <p:cNvPr id="13" name="Text Placeholder 12">
            <a:extLst>
              <a:ext uri="{FF2B5EF4-FFF2-40B4-BE49-F238E27FC236}">
                <a16:creationId xmlns:a16="http://schemas.microsoft.com/office/drawing/2014/main" id="{6E92FBC4-6F1E-CBA6-D988-3FDF552A824D}"/>
              </a:ext>
            </a:extLst>
          </p:cNvPr>
          <p:cNvSpPr>
            <a:spLocks noGrp="1"/>
          </p:cNvSpPr>
          <p:nvPr>
            <p:ph type="body" sz="quarter" idx="27"/>
          </p:nvPr>
        </p:nvSpPr>
        <p:spPr/>
        <p:txBody>
          <a:bodyPr/>
          <a:lstStyle/>
          <a:p>
            <a:endParaRPr lang="en-CA"/>
          </a:p>
        </p:txBody>
      </p:sp>
      <p:sp>
        <p:nvSpPr>
          <p:cNvPr id="15" name="Text Placeholder 14">
            <a:extLst>
              <a:ext uri="{FF2B5EF4-FFF2-40B4-BE49-F238E27FC236}">
                <a16:creationId xmlns:a16="http://schemas.microsoft.com/office/drawing/2014/main" id="{C4C9531F-590C-BE4F-1A11-2097C98411E6}"/>
              </a:ext>
            </a:extLst>
          </p:cNvPr>
          <p:cNvSpPr>
            <a:spLocks noGrp="1"/>
          </p:cNvSpPr>
          <p:nvPr>
            <p:ph type="body" sz="quarter" idx="13"/>
          </p:nvPr>
        </p:nvSpPr>
        <p:spPr/>
        <p:txBody>
          <a:bodyPr/>
          <a:lstStyle/>
          <a:p>
            <a:endParaRPr lang="en-CA" dirty="0"/>
          </a:p>
        </p:txBody>
      </p:sp>
      <p:sp>
        <p:nvSpPr>
          <p:cNvPr id="17" name="Text Placeholder 16">
            <a:extLst>
              <a:ext uri="{FF2B5EF4-FFF2-40B4-BE49-F238E27FC236}">
                <a16:creationId xmlns:a16="http://schemas.microsoft.com/office/drawing/2014/main" id="{BAB14673-5F3F-456E-FD37-E7374F04BCD7}"/>
              </a:ext>
            </a:extLst>
          </p:cNvPr>
          <p:cNvSpPr>
            <a:spLocks noGrp="1"/>
          </p:cNvSpPr>
          <p:nvPr>
            <p:ph type="body" sz="quarter" idx="24"/>
          </p:nvPr>
        </p:nvSpPr>
        <p:spPr/>
        <p:txBody>
          <a:bodyPr/>
          <a:lstStyle/>
          <a:p>
            <a:endParaRPr lang="en-CA" dirty="0"/>
          </a:p>
        </p:txBody>
      </p:sp>
      <p:sp>
        <p:nvSpPr>
          <p:cNvPr id="19" name="Text Placeholder 18">
            <a:extLst>
              <a:ext uri="{FF2B5EF4-FFF2-40B4-BE49-F238E27FC236}">
                <a16:creationId xmlns:a16="http://schemas.microsoft.com/office/drawing/2014/main" id="{8868F12B-6CCE-C1E4-60EC-07F8420B62E4}"/>
              </a:ext>
            </a:extLst>
          </p:cNvPr>
          <p:cNvSpPr>
            <a:spLocks noGrp="1"/>
          </p:cNvSpPr>
          <p:nvPr>
            <p:ph type="body" sz="quarter" idx="26"/>
          </p:nvPr>
        </p:nvSpPr>
        <p:spPr>
          <a:xfrm>
            <a:off x="858305" y="1406095"/>
            <a:ext cx="10700904" cy="4415585"/>
          </a:xfrm>
        </p:spPr>
        <p:txBody>
          <a:bodyPr/>
          <a:lstStyle/>
          <a:p>
            <a:pPr algn="l"/>
            <a:r>
              <a:rPr lang="en-US" sz="1800" dirty="0"/>
              <a:t>Think of shipping containers on a boat.</a:t>
            </a:r>
          </a:p>
          <a:p>
            <a:pPr algn="l"/>
            <a:r>
              <a:rPr lang="en-US" sz="1800" dirty="0"/>
              <a:t>A shipping container is like a Docker container.</a:t>
            </a:r>
          </a:p>
          <a:p>
            <a:pPr algn="l"/>
            <a:r>
              <a:rPr lang="en-US" sz="1800" dirty="0"/>
              <a:t>A port is a facility that will load/unload, manage, move, inventory, and handle shipping and movement logistics. This is Kubernetes.</a:t>
            </a:r>
          </a:p>
          <a:p>
            <a:pPr algn="l"/>
            <a:r>
              <a:rPr lang="en-US" sz="1800" dirty="0"/>
              <a:t>Containers are horses and Kubernetes is the Ranch managing those horses.</a:t>
            </a:r>
          </a:p>
          <a:p>
            <a:pPr algn="l"/>
            <a:r>
              <a:rPr lang="en-US" sz="1800" dirty="0"/>
              <a:t>You decide how many horses in the ranch and the Ranch Manager will make sure to keep that many</a:t>
            </a:r>
          </a:p>
          <a:p>
            <a:pPr algn="l"/>
            <a:r>
              <a:rPr lang="en-US" sz="1800" dirty="0"/>
              <a:t>horses there at all times. They can also bring other horses from other ranches if one dies to make sure they always have exact amount of horses you specified</a:t>
            </a:r>
          </a:p>
          <a:p>
            <a:pPr algn="l"/>
            <a:endParaRPr lang="en-US" sz="1800" dirty="0"/>
          </a:p>
          <a:p>
            <a:pPr algn="l"/>
            <a:r>
              <a:rPr lang="en-US" sz="1800" dirty="0"/>
              <a:t>Kubernetes automates a lot of the cloud set and forget stuff. How do you have redundancy’s. Tell </a:t>
            </a:r>
            <a:r>
              <a:rPr lang="en-US" sz="1800" dirty="0" err="1"/>
              <a:t>kubernetes</a:t>
            </a:r>
            <a:r>
              <a:rPr lang="en-US" sz="1800" dirty="0"/>
              <a:t> I want 3 of these boom you have three. What’s underneath? Maybe docker. Instead of you doing the scripting docker does it.</a:t>
            </a:r>
            <a:endParaRPr lang="en-CA" sz="1800" dirty="0"/>
          </a:p>
        </p:txBody>
      </p:sp>
      <p:pic>
        <p:nvPicPr>
          <p:cNvPr id="2050" name="Picture 2" descr="Docker vs Kubernetes - Complete Comparison | Cloudify">
            <a:extLst>
              <a:ext uri="{FF2B5EF4-FFF2-40B4-BE49-F238E27FC236}">
                <a16:creationId xmlns:a16="http://schemas.microsoft.com/office/drawing/2014/main" id="{3FD1F57B-B653-32C7-8DB4-30DB3ED22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680" y="1537474"/>
            <a:ext cx="2139849" cy="107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65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EC742D-E8C2-DA14-ABD7-EAE81BAF8A47}"/>
              </a:ext>
            </a:extLst>
          </p:cNvPr>
          <p:cNvSpPr>
            <a:spLocks noGrp="1"/>
          </p:cNvSpPr>
          <p:nvPr>
            <p:ph type="body" sz="quarter" idx="24"/>
          </p:nvPr>
        </p:nvSpPr>
        <p:spPr/>
        <p:txBody>
          <a:bodyPr/>
          <a:lstStyle/>
          <a:p>
            <a:endParaRPr lang="en-CA"/>
          </a:p>
        </p:txBody>
      </p:sp>
      <p:sp>
        <p:nvSpPr>
          <p:cNvPr id="8" name="Text Placeholder 7">
            <a:extLst>
              <a:ext uri="{FF2B5EF4-FFF2-40B4-BE49-F238E27FC236}">
                <a16:creationId xmlns:a16="http://schemas.microsoft.com/office/drawing/2014/main" id="{D0C6AE79-2773-C6AD-2DE4-5427E74DD7A9}"/>
              </a:ext>
            </a:extLst>
          </p:cNvPr>
          <p:cNvSpPr>
            <a:spLocks noGrp="1"/>
          </p:cNvSpPr>
          <p:nvPr>
            <p:ph type="body" sz="quarter" idx="25"/>
          </p:nvPr>
        </p:nvSpPr>
        <p:spPr/>
        <p:txBody>
          <a:bodyPr/>
          <a:lstStyle/>
          <a:p>
            <a:endParaRPr lang="en-CA" dirty="0"/>
          </a:p>
        </p:txBody>
      </p:sp>
      <p:pic>
        <p:nvPicPr>
          <p:cNvPr id="2052" name="Picture 4" descr="Home, home on the range: Installing Kubernetes using Rancher 2.0">
            <a:extLst>
              <a:ext uri="{FF2B5EF4-FFF2-40B4-BE49-F238E27FC236}">
                <a16:creationId xmlns:a16="http://schemas.microsoft.com/office/drawing/2014/main" id="{8C787569-B7A7-C77F-B8D1-2D4E49EC4D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812"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797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What next?</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b="1" dirty="0"/>
              <a:t>Convergence</a:t>
            </a:r>
            <a:r>
              <a:rPr lang="en-US" dirty="0"/>
              <a:t> </a:t>
            </a:r>
          </a:p>
          <a:p>
            <a:r>
              <a:rPr lang="en-US" dirty="0"/>
              <a:t>In today's digital world, AI, cloud computing, the internet of things (IoT), and superfast networks such as 5G are the cornerstones, and data is the fuel that drives them all. These technologies are some of the data science latest trends. Together, these technologies enable much more than they can do separately.</a:t>
            </a:r>
          </a:p>
        </p:txBody>
      </p:sp>
      <p:pic>
        <p:nvPicPr>
          <p:cNvPr id="4100" name="Picture 4" descr="The 5 Biggest Data Science Trends In 2022">
            <a:extLst>
              <a:ext uri="{FF2B5EF4-FFF2-40B4-BE49-F238E27FC236}">
                <a16:creationId xmlns:a16="http://schemas.microsoft.com/office/drawing/2014/main" id="{C5C52AC8-AF7E-D275-6DF7-55F7A00F0DC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9524" r="195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225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3147934" y="914820"/>
            <a:ext cx="6572536" cy="1314301"/>
          </a:xfrm>
        </p:spPr>
        <p:txBody>
          <a:bodyPr>
            <a:normAutofit/>
          </a:bodyPr>
          <a:lstStyle/>
          <a:p>
            <a:r>
              <a:rPr lang="en-US" sz="2400" dirty="0"/>
              <a:t>DEEPFAKE TECHNOLOGY: SEEING IS BELIEVING, OR IS IT?</a:t>
            </a:r>
          </a:p>
        </p:txBody>
      </p:sp>
      <p:pic>
        <p:nvPicPr>
          <p:cNvPr id="3074" name="Picture 2" descr="TikTok Tom Cruise deepfake creator: public shouldn't worry about 'one-click  fakes' - The Verge">
            <a:extLst>
              <a:ext uri="{FF2B5EF4-FFF2-40B4-BE49-F238E27FC236}">
                <a16:creationId xmlns:a16="http://schemas.microsoft.com/office/drawing/2014/main" id="{112DF527-4169-B857-1E99-A35E09636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97" y="2517976"/>
            <a:ext cx="4903742" cy="2768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e deep fakes all evil when they can be used for good? - Video  Personalization | Personalized Video Email Marketing | Maverick Videos">
            <a:extLst>
              <a:ext uri="{FF2B5EF4-FFF2-40B4-BE49-F238E27FC236}">
                <a16:creationId xmlns:a16="http://schemas.microsoft.com/office/drawing/2014/main" id="{EF76F3E7-C35C-FDDF-491E-C2795041B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587" y="2517976"/>
            <a:ext cx="3826000" cy="276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248400" y="1062164"/>
            <a:ext cx="5226016"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024881" y="2153487"/>
            <a:ext cx="5449536" cy="3919322"/>
          </a:xfrm>
        </p:spPr>
        <p:txBody>
          <a:bodyPr vert="horz" lIns="91440" tIns="45720" rIns="91440" bIns="45720" rtlCol="0" anchor="t">
            <a:normAutofit/>
          </a:bodyPr>
          <a:lstStyle/>
          <a:p>
            <a:pPr marL="285750" indent="-285750">
              <a:buFont typeface="Arial" panose="020B0604020202020204" pitchFamily="34" charset="0"/>
              <a:buChar char="•"/>
            </a:pPr>
            <a:r>
              <a:rPr lang="en-US" sz="1500" dirty="0"/>
              <a:t>Synthetic faces of people who have never existed can be created to train facial recognition algorithms while avoiding the privacy concerns involved with using real people’s faces.</a:t>
            </a:r>
          </a:p>
          <a:p>
            <a:pPr marL="285750" indent="-285750">
              <a:buFont typeface="Arial" panose="020B0604020202020204" pitchFamily="34" charset="0"/>
              <a:buChar char="•"/>
            </a:pPr>
            <a:r>
              <a:rPr lang="en-US" sz="1500" dirty="0"/>
              <a:t> It can be created to train image recognition systems to spot signs of very rare and infrequently photographed cancers in medical images because of lack of data due to privacy reasons, financial constraints, and rare diseases with few examples and little data to pull from.</a:t>
            </a:r>
          </a:p>
          <a:p>
            <a:pPr marL="285750" indent="-285750">
              <a:buFont typeface="Arial" panose="020B0604020202020204" pitchFamily="34" charset="0"/>
              <a:buChar char="•"/>
            </a:pPr>
            <a:r>
              <a:rPr lang="en-US" sz="1500" dirty="0"/>
              <a:t>To create language-to-image capabilities, allowing, for example, an architect to produce concept images of a building simply by describing how it will look in words.</a:t>
            </a:r>
          </a:p>
        </p:txBody>
      </p:sp>
      <p:sp>
        <p:nvSpPr>
          <p:cNvPr id="4" name="AutoShape 2">
            <a:extLst>
              <a:ext uri="{FF2B5EF4-FFF2-40B4-BE49-F238E27FC236}">
                <a16:creationId xmlns:a16="http://schemas.microsoft.com/office/drawing/2014/main" id="{2726030F-E720-E48C-391E-738D054076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4">
            <a:extLst>
              <a:ext uri="{FF2B5EF4-FFF2-40B4-BE49-F238E27FC236}">
                <a16:creationId xmlns:a16="http://schemas.microsoft.com/office/drawing/2014/main" id="{D23AB750-0F36-FAA5-5275-399DB7FDAEF2}"/>
              </a:ext>
            </a:extLst>
          </p:cNvPr>
          <p:cNvSpPr>
            <a:spLocks noChangeAspect="1" noChangeArrowheads="1"/>
          </p:cNvSpPr>
          <p:nvPr/>
        </p:nvSpPr>
        <p:spPr bwMode="auto">
          <a:xfrm>
            <a:off x="2209799" y="3124199"/>
            <a:ext cx="2034209" cy="20342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3" name="Picture 12">
            <a:extLst>
              <a:ext uri="{FF2B5EF4-FFF2-40B4-BE49-F238E27FC236}">
                <a16:creationId xmlns:a16="http://schemas.microsoft.com/office/drawing/2014/main" id="{68160CCE-E7DC-AA05-90A7-FE0B7E46C1E8}"/>
              </a:ext>
            </a:extLst>
          </p:cNvPr>
          <p:cNvPicPr>
            <a:picLocks noChangeAspect="1"/>
          </p:cNvPicPr>
          <p:nvPr/>
        </p:nvPicPr>
        <p:blipFill>
          <a:blip r:embed="rId2"/>
          <a:stretch>
            <a:fillRect/>
          </a:stretch>
        </p:blipFill>
        <p:spPr>
          <a:xfrm>
            <a:off x="746238" y="1469339"/>
            <a:ext cx="5097429" cy="3919322"/>
          </a:xfrm>
          <a:prstGeom prst="rect">
            <a:avLst/>
          </a:prstGeom>
        </p:spPr>
      </p:pic>
    </p:spTree>
    <p:extLst>
      <p:ext uri="{BB962C8B-B14F-4D97-AF65-F5344CB8AC3E}">
        <p14:creationId xmlns:p14="http://schemas.microsoft.com/office/powerpoint/2010/main" val="3478839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3424334" y="1967714"/>
            <a:ext cx="4781971" cy="4363105"/>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164080"/>
            <a:ext cx="6829108" cy="3872735"/>
          </a:xfrm>
        </p:spPr>
        <p:txBody>
          <a:bodyPr vert="horz" lIns="91440" tIns="45720" rIns="91440" bIns="45720" rtlCol="0" anchor="t">
            <a:noAutofit/>
          </a:bodyPr>
          <a:lstStyle/>
          <a:p>
            <a:pPr marL="285750" indent="-285750">
              <a:buFont typeface="Arial" panose="020B0604020202020204" pitchFamily="34" charset="0"/>
              <a:buChar char="•"/>
            </a:pPr>
            <a:r>
              <a:rPr lang="en-US" sz="1500" dirty="0"/>
              <a:t>Synthetic voices have been used to help patients with ALS (Amyotrophic Lateral Sclerosis) who, due to the disease, often lose some or all of their ability to speak. With the use of this technology, they can speak with their loved ones with a voice that sounds just like theirs. </a:t>
            </a:r>
          </a:p>
          <a:p>
            <a:pPr marL="285750" indent="-285750">
              <a:buFont typeface="Arial" panose="020B0604020202020204" pitchFamily="34" charset="0"/>
              <a:buChar char="•"/>
            </a:pPr>
            <a:r>
              <a:rPr lang="en-US" sz="1500" dirty="0"/>
              <a:t>For educational purposes, deepfakes can be used to imitate teachers or bring back historical figures.</a:t>
            </a:r>
          </a:p>
          <a:p>
            <a:pPr marL="285750" indent="-285750">
              <a:buFont typeface="Arial" panose="020B0604020202020204" pitchFamily="34" charset="0"/>
              <a:buChar char="•"/>
            </a:pPr>
            <a:r>
              <a:rPr lang="en-US" sz="1500" dirty="0"/>
              <a:t> In film, the accessible nature of deepfakes means that independent creators without huge budgets can create their art. </a:t>
            </a:r>
          </a:p>
          <a:p>
            <a:pPr marL="285750" indent="-285750">
              <a:buFont typeface="Arial" panose="020B0604020202020204" pitchFamily="34" charset="0"/>
              <a:buChar char="•"/>
            </a:pPr>
            <a:r>
              <a:rPr lang="en-US" sz="1500" dirty="0"/>
              <a:t>Online shoppers trying on clothes in virtual fitting rooms, for dynamic museum dioramas and for actors hoping to speak multiple languages in international movie releases.</a:t>
            </a:r>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635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 – Word of Caution</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555875"/>
            <a:ext cx="6829108" cy="3159125"/>
          </a:xfrm>
        </p:spPr>
        <p:txBody>
          <a:bodyPr vert="horz" lIns="91440" tIns="45720" rIns="91440" bIns="45720" rtlCol="0" anchor="t">
            <a:normAutofit/>
          </a:bodyPr>
          <a:lstStyle/>
          <a:p>
            <a:pPr marL="285750" indent="-285750">
              <a:buFont typeface="Arial" panose="020B0604020202020204" pitchFamily="34" charset="0"/>
              <a:buChar char="•"/>
            </a:pPr>
            <a:r>
              <a:rPr lang="en-US" dirty="0"/>
              <a:t>Double Edged sword</a:t>
            </a:r>
          </a:p>
          <a:p>
            <a:pPr marL="285750" indent="-285750">
              <a:buFont typeface="Arial" panose="020B0604020202020204" pitchFamily="34" charset="0"/>
              <a:buChar char="•"/>
            </a:pPr>
            <a:r>
              <a:rPr lang="en-US" dirty="0"/>
              <a:t>Deepfakes are often weaponized against women. The majority of deepfakes on the internet are pornographic, in which female celebrities' faces are infused into these videos.</a:t>
            </a:r>
          </a:p>
          <a:p>
            <a:pPr marL="285750" indent="-285750">
              <a:buFont typeface="Arial" panose="020B0604020202020204" pitchFamily="34" charset="0"/>
              <a:buChar char="•"/>
            </a:pPr>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325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8" name="Picture 2" descr="Check Out Our Latest Collection of TOP 50+ Thank You Images Cards for You  #Thank #You #Images #Cards #thankyou Cool Powerpoint Backgrounds, Wallpaper Powerpoint, Presentation Backgrounds, Powerpoint Background Design, Ppt Presentation, Ppt Slide Background, Minion Background, Thank You Wallpaper, Math Wallpaper">
            <a:extLst>
              <a:ext uri="{FF2B5EF4-FFF2-40B4-BE49-F238E27FC236}">
                <a16:creationId xmlns:a16="http://schemas.microsoft.com/office/drawing/2014/main" id="{2C3E085A-BA9F-FFCA-EA10-5BA3E5DD5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518" y="1209906"/>
            <a:ext cx="4876800" cy="374817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el mchale ugh GIF by NETFLIX">
            <a:extLst>
              <a:ext uri="{FF2B5EF4-FFF2-40B4-BE49-F238E27FC236}">
                <a16:creationId xmlns:a16="http://schemas.microsoft.com/office/drawing/2014/main" id="{7F84F699-6C8A-5AA3-C1A9-144724593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055" y="1005841"/>
            <a:ext cx="5077027" cy="55676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 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endParaRPr lang="en-US" dirty="0"/>
          </a:p>
        </p:txBody>
      </p:sp>
    </p:spTree>
    <p:extLst>
      <p:ext uri="{BB962C8B-B14F-4D97-AF65-F5344CB8AC3E}">
        <p14:creationId xmlns:p14="http://schemas.microsoft.com/office/powerpoint/2010/main" val="243649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D53936-DF87-3012-9E76-E5B49F568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100580"/>
            <a:ext cx="10058400" cy="37338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1">
            <a:extLst>
              <a:ext uri="{FF2B5EF4-FFF2-40B4-BE49-F238E27FC236}">
                <a16:creationId xmlns:a16="http://schemas.microsoft.com/office/drawing/2014/main" id="{7939700E-9DB6-9421-3E7B-87F4F79FDA84}"/>
              </a:ext>
            </a:extLst>
          </p:cNvPr>
          <p:cNvSpPr>
            <a:spLocks noGrp="1"/>
          </p:cNvSpPr>
          <p:nvPr>
            <p:ph type="title"/>
          </p:nvPr>
        </p:nvSpPr>
        <p:spPr>
          <a:xfrm>
            <a:off x="1066800" y="0"/>
            <a:ext cx="8995472" cy="1446245"/>
          </a:xfrm>
        </p:spPr>
        <p:txBody>
          <a:bodyPr anchor="ctr"/>
          <a:lstStyle/>
          <a:p>
            <a:pPr algn="l"/>
            <a:r>
              <a:rPr lang="en-CA" b="1" i="0" dirty="0">
                <a:solidFill>
                  <a:srgbClr val="0A1120"/>
                </a:solidFill>
                <a:effectLst/>
                <a:latin typeface="Inter"/>
              </a:rPr>
              <a:t>Attention Span</a:t>
            </a:r>
          </a:p>
        </p:txBody>
      </p:sp>
      <p:sp>
        <p:nvSpPr>
          <p:cNvPr id="6" name="TextBox 5">
            <a:extLst>
              <a:ext uri="{FF2B5EF4-FFF2-40B4-BE49-F238E27FC236}">
                <a16:creationId xmlns:a16="http://schemas.microsoft.com/office/drawing/2014/main" id="{11C74501-604D-7FD8-401A-77CC21C8F16B}"/>
              </a:ext>
            </a:extLst>
          </p:cNvPr>
          <p:cNvSpPr txBox="1"/>
          <p:nvPr/>
        </p:nvSpPr>
        <p:spPr>
          <a:xfrm>
            <a:off x="5545574" y="6492240"/>
            <a:ext cx="10058399" cy="369332"/>
          </a:xfrm>
          <a:prstGeom prst="rect">
            <a:avLst/>
          </a:prstGeom>
          <a:noFill/>
        </p:spPr>
        <p:txBody>
          <a:bodyPr wrap="square" rtlCol="0">
            <a:spAutoFit/>
          </a:bodyPr>
          <a:lstStyle/>
          <a:p>
            <a:r>
              <a:rPr lang="en-CA" dirty="0"/>
              <a:t>Source : https://semaphoreci.com/blog/storytelling-programming</a:t>
            </a:r>
          </a:p>
        </p:txBody>
      </p:sp>
    </p:spTree>
    <p:extLst>
      <p:ext uri="{BB962C8B-B14F-4D97-AF65-F5344CB8AC3E}">
        <p14:creationId xmlns:p14="http://schemas.microsoft.com/office/powerpoint/2010/main" val="2743723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C211422E-C172-738D-F0B2-0096D0852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288" y="1500986"/>
            <a:ext cx="4352054" cy="40382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hat is the Wernicke-Geschwind model? — Brain Stuff">
            <a:extLst>
              <a:ext uri="{FF2B5EF4-FFF2-40B4-BE49-F238E27FC236}">
                <a16:creationId xmlns:a16="http://schemas.microsoft.com/office/drawing/2014/main" id="{F8C7283F-21E4-3082-D1D1-BF331DF220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5198" y="1913950"/>
            <a:ext cx="3734394" cy="303010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55;p31">
            <a:extLst>
              <a:ext uri="{FF2B5EF4-FFF2-40B4-BE49-F238E27FC236}">
                <a16:creationId xmlns:a16="http://schemas.microsoft.com/office/drawing/2014/main" id="{5580D7C1-0BDE-C312-214A-8642FDBC1DFF}"/>
              </a:ext>
            </a:extLst>
          </p:cNvPr>
          <p:cNvSpPr txBox="1">
            <a:spLocks noGrp="1"/>
          </p:cNvSpPr>
          <p:nvPr>
            <p:ph type="title"/>
          </p:nvPr>
        </p:nvSpPr>
        <p:spPr>
          <a:xfrm>
            <a:off x="921718" y="295325"/>
            <a:ext cx="10630946" cy="800179"/>
          </a:xfrm>
          <a:prstGeom prst="rect">
            <a:avLst/>
          </a:prstGeom>
        </p:spPr>
        <p:txBody>
          <a:bodyPr spcFirstLastPara="1" vert="horz" wrap="square" lIns="121900" tIns="121900" rIns="121900" bIns="121900" rtlCol="0" anchor="t" anchorCtr="0">
            <a:spAutoFit/>
          </a:bodyPr>
          <a:lstStyle/>
          <a:p>
            <a:r>
              <a:rPr lang="en-US" sz="4000" dirty="0"/>
              <a:t>Human attention</a:t>
            </a:r>
            <a:endParaRPr lang="en-US" dirty="0"/>
          </a:p>
        </p:txBody>
      </p:sp>
    </p:spTree>
    <p:extLst>
      <p:ext uri="{BB962C8B-B14F-4D97-AF65-F5344CB8AC3E}">
        <p14:creationId xmlns:p14="http://schemas.microsoft.com/office/powerpoint/2010/main" val="2723691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3048000" y="1832737"/>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Tree>
    <p:extLst>
      <p:ext uri="{BB962C8B-B14F-4D97-AF65-F5344CB8AC3E}">
        <p14:creationId xmlns:p14="http://schemas.microsoft.com/office/powerpoint/2010/main" val="1463392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Show, Don’t Tell</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3048000" y="1832737"/>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 By telling, you simply inform the reader, presenting them with factual statements, while by showing, a more intimate connection is being created</a:t>
            </a:r>
          </a:p>
        </p:txBody>
      </p:sp>
    </p:spTree>
    <p:extLst>
      <p:ext uri="{BB962C8B-B14F-4D97-AF65-F5344CB8AC3E}">
        <p14:creationId xmlns:p14="http://schemas.microsoft.com/office/powerpoint/2010/main" val="3574202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Tell, Don’t Ask</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3048000" y="1832737"/>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fontScale="92500" lnSpcReduction="10000"/>
          </a:bodyPr>
          <a:lstStyle/>
          <a:p>
            <a:r>
              <a:rPr lang="en-US" dirty="0"/>
              <a:t>“Programs must be written for people to read, and only incidentally for machines to execute” (SICP)*</a:t>
            </a:r>
          </a:p>
          <a:p>
            <a:endParaRPr lang="en-US" dirty="0"/>
          </a:p>
          <a:p>
            <a:r>
              <a:rPr lang="en-US" b="0" i="0" dirty="0">
                <a:solidFill>
                  <a:srgbClr val="0A1120"/>
                </a:solidFill>
                <a:effectLst/>
                <a:latin typeface="Inter"/>
              </a:rPr>
              <a:t> </a:t>
            </a:r>
            <a:r>
              <a:rPr lang="en-US" b="0" i="1" dirty="0">
                <a:solidFill>
                  <a:srgbClr val="1650CC"/>
                </a:solidFill>
                <a:effectLst/>
                <a:latin typeface="Inter"/>
                <a:hlinkClick r:id="rId4"/>
              </a:rPr>
              <a:t>Structure and Interpretation of Computer Programs</a:t>
            </a:r>
            <a:r>
              <a:rPr lang="en-US" b="0" i="0" dirty="0">
                <a:solidFill>
                  <a:srgbClr val="0A1120"/>
                </a:solidFill>
                <a:effectLst/>
                <a:latin typeface="Inter"/>
              </a:rPr>
              <a:t>:</a:t>
            </a:r>
            <a:endParaRPr lang="en-US" dirty="0"/>
          </a:p>
        </p:txBody>
      </p:sp>
      <p:pic>
        <p:nvPicPr>
          <p:cNvPr id="9" name="Picture 8">
            <a:extLst>
              <a:ext uri="{FF2B5EF4-FFF2-40B4-BE49-F238E27FC236}">
                <a16:creationId xmlns:a16="http://schemas.microsoft.com/office/drawing/2014/main" id="{47E814C0-C87F-A869-1313-D2D2D3E3B9C2}"/>
              </a:ext>
            </a:extLst>
          </p:cNvPr>
          <p:cNvPicPr>
            <a:picLocks noChangeAspect="1"/>
          </p:cNvPicPr>
          <p:nvPr/>
        </p:nvPicPr>
        <p:blipFill>
          <a:blip r:embed="rId5"/>
          <a:stretch>
            <a:fillRect/>
          </a:stretch>
        </p:blipFill>
        <p:spPr>
          <a:xfrm>
            <a:off x="8538591" y="4888420"/>
            <a:ext cx="2562225" cy="1781175"/>
          </a:xfrm>
          <a:prstGeom prst="rect">
            <a:avLst/>
          </a:prstGeom>
        </p:spPr>
      </p:pic>
    </p:spTree>
    <p:extLst>
      <p:ext uri="{BB962C8B-B14F-4D97-AF65-F5344CB8AC3E}">
        <p14:creationId xmlns:p14="http://schemas.microsoft.com/office/powerpoint/2010/main" val="3922466117"/>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2.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E6AE0A-D4B0-4A5B-9359-3C20E0AE6F61}">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2006/documentManagement/types"/>
    <ds:schemaRef ds:uri="http://schemas.microsoft.com/office/infopath/2007/PartnerControls"/>
    <ds:schemaRef ds:uri="71af3243-3dd4-4a8d-8c0d-dd76da1f02a5"/>
    <ds:schemaRef ds:uri="16c05727-aa75-4e4a-9b5f-8a80a1165891"/>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3207</TotalTime>
  <Words>1756</Words>
  <Application>Microsoft Office PowerPoint</Application>
  <PresentationFormat>Widescreen</PresentationFormat>
  <Paragraphs>157</Paragraphs>
  <Slides>43</Slides>
  <Notes>14</Notes>
  <HiddenSlides>8</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43</vt:i4>
      </vt:variant>
    </vt:vector>
  </HeadingPairs>
  <TitlesOfParts>
    <vt:vector size="58" baseType="lpstr">
      <vt:lpstr>-apple-system</vt:lpstr>
      <vt:lpstr>Arial</vt:lpstr>
      <vt:lpstr>Bodoni MT</vt:lpstr>
      <vt:lpstr>Calibri</vt:lpstr>
      <vt:lpstr>Google Sans</vt:lpstr>
      <vt:lpstr>Helvetica Neue</vt:lpstr>
      <vt:lpstr>Inter</vt:lpstr>
      <vt:lpstr>Neue Plak</vt:lpstr>
      <vt:lpstr>Open Sans Light</vt:lpstr>
      <vt:lpstr>proxima-nova</vt:lpstr>
      <vt:lpstr>Raleway</vt:lpstr>
      <vt:lpstr>Roboto Mono</vt:lpstr>
      <vt:lpstr>Source Sans Pro Light</vt:lpstr>
      <vt:lpstr>Times New Roman</vt:lpstr>
      <vt:lpstr>Office Theme</vt:lpstr>
      <vt:lpstr>Integrating visual communication and storytelling in Software Engineering</vt:lpstr>
      <vt:lpstr>Disclaimer</vt:lpstr>
      <vt:lpstr>Dunning-Kruger effect</vt:lpstr>
      <vt:lpstr>Not an expert!</vt:lpstr>
      <vt:lpstr>Attention Span</vt:lpstr>
      <vt:lpstr>Human attention</vt:lpstr>
      <vt:lpstr>Definition</vt:lpstr>
      <vt:lpstr>Show, Don’t Tell</vt:lpstr>
      <vt:lpstr>Tell, Don’t Ask</vt:lpstr>
      <vt:lpstr>PowerPoint Presentation</vt:lpstr>
      <vt:lpstr>Penguin Dataset</vt:lpstr>
      <vt:lpstr>PowerPoint Presentation</vt:lpstr>
      <vt:lpstr>Perfect MVP</vt:lpstr>
      <vt:lpstr>Definition</vt:lpstr>
      <vt:lpstr>Working Memory – Information Processing</vt:lpstr>
      <vt:lpstr>George Miller’s Magical Number of Immediate Memory </vt:lpstr>
      <vt:lpstr>PowerPoint Presentation</vt:lpstr>
      <vt:lpstr>Examples</vt:lpstr>
      <vt:lpstr>Privacy</vt:lpstr>
      <vt:lpstr>ELI5</vt:lpstr>
      <vt:lpstr>API</vt:lpstr>
      <vt:lpstr>Not this!</vt:lpstr>
      <vt:lpstr>Don’t Overwhelm the user!</vt:lpstr>
      <vt:lpstr>Colors?</vt:lpstr>
      <vt:lpstr>Manual Of Me</vt:lpstr>
      <vt:lpstr>PowerPoint Presentation</vt:lpstr>
      <vt:lpstr>PowerPoint Presentation</vt:lpstr>
      <vt:lpstr>PowerPoint Presentation</vt:lpstr>
      <vt:lpstr>Meet the team</vt:lpstr>
      <vt:lpstr>Meet the team</vt:lpstr>
      <vt:lpstr>Ideas</vt:lpstr>
      <vt:lpstr>PowerPoint Presentation</vt:lpstr>
      <vt:lpstr>PowerPoint Presentation</vt:lpstr>
      <vt:lpstr>PowerPoint Presentation</vt:lpstr>
      <vt:lpstr>Containerization (Optional)</vt:lpstr>
      <vt:lpstr>PowerPoint Presentation</vt:lpstr>
      <vt:lpstr>What next?</vt:lpstr>
      <vt:lpstr>DEEPFAKE TECHNOLOGY: SEEING IS BELIEVING, OR IS IT?</vt:lpstr>
      <vt:lpstr>Deepfakes, Generative AI, and Synthetic data </vt:lpstr>
      <vt:lpstr>Deepfakes, generative AI, and synthetic data </vt:lpstr>
      <vt:lpstr>Deepfakes, Generative AI, and synthetic data – Word of Caution </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Communication</dc:title>
  <dc:creator>Vaishnavi T V</dc:creator>
  <cp:lastModifiedBy>Vaishnavi T V</cp:lastModifiedBy>
  <cp:revision>81</cp:revision>
  <dcterms:created xsi:type="dcterms:W3CDTF">2023-03-08T18:10:40Z</dcterms:created>
  <dcterms:modified xsi:type="dcterms:W3CDTF">2023-12-13T03:44:35Z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